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85" r:id="rId4"/>
    <p:sldId id="286" r:id="rId5"/>
    <p:sldId id="257" r:id="rId6"/>
    <p:sldId id="284" r:id="rId7"/>
    <p:sldId id="260" r:id="rId8"/>
    <p:sldId id="262" r:id="rId9"/>
    <p:sldId id="274" r:id="rId10"/>
    <p:sldId id="264" r:id="rId11"/>
    <p:sldId id="266" r:id="rId12"/>
    <p:sldId id="267" r:id="rId13"/>
    <p:sldId id="280" r:id="rId14"/>
    <p:sldId id="269" r:id="rId15"/>
    <p:sldId id="268" r:id="rId16"/>
    <p:sldId id="278" r:id="rId17"/>
    <p:sldId id="271" r:id="rId18"/>
    <p:sldId id="261" r:id="rId19"/>
    <p:sldId id="276" r:id="rId20"/>
    <p:sldId id="275" r:id="rId21"/>
    <p:sldId id="273" r:id="rId22"/>
    <p:sldId id="283"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Welsh" initials="PW" lastIdx="1" clrIdx="0">
    <p:extLst>
      <p:ext uri="{19B8F6BF-5375-455C-9EA6-DF929625EA0E}">
        <p15:presenceInfo xmlns:p15="http://schemas.microsoft.com/office/powerpoint/2012/main" userId="Peter Welsh" providerId="None"/>
      </p:ext>
    </p:extLst>
  </p:cmAuthor>
  <p:cmAuthor id="2" name="Susan Schwab" initials="SS" lastIdx="34" clrIdx="1">
    <p:extLst>
      <p:ext uri="{19B8F6BF-5375-455C-9EA6-DF929625EA0E}">
        <p15:presenceInfo xmlns:p15="http://schemas.microsoft.com/office/powerpoint/2012/main" userId="Susan Schwab" providerId="None"/>
      </p:ext>
    </p:extLst>
  </p:cmAuthor>
  <p:cmAuthor id="3" name="Jennifer Ciccotti" initials="JC" lastIdx="2" clrIdx="2">
    <p:extLst>
      <p:ext uri="{19B8F6BF-5375-455C-9EA6-DF929625EA0E}">
        <p15:presenceInfo xmlns:p15="http://schemas.microsoft.com/office/powerpoint/2012/main" userId="Jennifer Ciccot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0" autoAdjust="0"/>
    <p:restoredTop sz="95268" autoAdjust="0"/>
  </p:normalViewPr>
  <p:slideViewPr>
    <p:cSldViewPr snapToGrid="0">
      <p:cViewPr varScale="1">
        <p:scale>
          <a:sx n="111" d="100"/>
          <a:sy n="111" d="100"/>
        </p:scale>
        <p:origin x="297" y="4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5-19T15:06:54.275" idx="33">
    <p:pos x="10" y="10"/>
    <p:text>I shall defer to you on these slides Pete.  Do we have any guidance from the Circuit on this?  or AO?  in other words where did we get this information?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15061E78-D8BB-4FDC-9495-DB693C936C6D}" type="datetimeFigureOut">
              <a:rPr lang="en-US" smtClean="0"/>
              <a:t>12/1/2020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72AEB7D1-BF3B-4877-BBB4-8319F529AEFA}" type="slidenum">
              <a:rPr lang="en-US" smtClean="0"/>
              <a:t>‹#›</a:t>
            </a:fld>
            <a:endParaRPr lang="en-US"/>
          </a:p>
        </p:txBody>
      </p:sp>
    </p:spTree>
    <p:extLst>
      <p:ext uri="{BB962C8B-B14F-4D97-AF65-F5344CB8AC3E}">
        <p14:creationId xmlns:p14="http://schemas.microsoft.com/office/powerpoint/2010/main" val="228807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Standing order </a:t>
            </a:r>
          </a:p>
        </p:txBody>
      </p:sp>
      <p:sp>
        <p:nvSpPr>
          <p:cNvPr id="4" name="Slide Number Placeholder 3"/>
          <p:cNvSpPr>
            <a:spLocks noGrp="1"/>
          </p:cNvSpPr>
          <p:nvPr>
            <p:ph type="sldNum" sz="quarter" idx="5"/>
          </p:nvPr>
        </p:nvSpPr>
        <p:spPr/>
        <p:txBody>
          <a:bodyPr/>
          <a:lstStyle/>
          <a:p>
            <a:fld id="{72AEB7D1-BF3B-4877-BBB4-8319F529AEFA}" type="slidenum">
              <a:rPr lang="en-US" smtClean="0"/>
              <a:t>2</a:t>
            </a:fld>
            <a:endParaRPr lang="en-US"/>
          </a:p>
        </p:txBody>
      </p:sp>
    </p:spTree>
    <p:extLst>
      <p:ext uri="{BB962C8B-B14F-4D97-AF65-F5344CB8AC3E}">
        <p14:creationId xmlns:p14="http://schemas.microsoft.com/office/powerpoint/2010/main" val="72190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F9D2-3DC7-45A2-ABC9-C4EFF1444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24905-C4E2-449C-AF50-4FECAA4E1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6A48E1-6B0A-47AB-9625-97516F777399}"/>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5" name="Footer Placeholder 4">
            <a:extLst>
              <a:ext uri="{FF2B5EF4-FFF2-40B4-BE49-F238E27FC236}">
                <a16:creationId xmlns:a16="http://schemas.microsoft.com/office/drawing/2014/main" id="{2134C5D5-A581-4D8E-A759-BC3D895B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3748D-8563-4E85-8745-F2E47B1CF19C}"/>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97450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24C4-3DB5-428D-9FB9-2CA7CF13D8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43F594-0196-4D8A-979B-9D9AB8DF5F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C1A54-FD67-4F8A-B404-B437354D2C3F}"/>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5" name="Footer Placeholder 4">
            <a:extLst>
              <a:ext uri="{FF2B5EF4-FFF2-40B4-BE49-F238E27FC236}">
                <a16:creationId xmlns:a16="http://schemas.microsoft.com/office/drawing/2014/main" id="{45570DF7-821A-4046-8F13-6F76ECF7F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2243A-E158-42B2-9060-4E677E558707}"/>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336228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C7E52-6441-4B67-B9C7-FA7C089A32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46C2BB-D084-4DE9-A182-A23C904F1B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FB24B-1143-4BC8-AFA8-0B0B14490F76}"/>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5" name="Footer Placeholder 4">
            <a:extLst>
              <a:ext uri="{FF2B5EF4-FFF2-40B4-BE49-F238E27FC236}">
                <a16:creationId xmlns:a16="http://schemas.microsoft.com/office/drawing/2014/main" id="{F66F76CB-68A8-46AD-AD6C-5FE4C5A5C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4A5DF-AFA7-48FC-BC3F-1CEED5CE3124}"/>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133900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CF10-797D-44D0-8CF3-FE3F07AFD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2B0B9-305B-40CA-B8D3-CFF25A3785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65BD4-032F-41F5-8723-9F19C61F85DE}"/>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5" name="Footer Placeholder 4">
            <a:extLst>
              <a:ext uri="{FF2B5EF4-FFF2-40B4-BE49-F238E27FC236}">
                <a16:creationId xmlns:a16="http://schemas.microsoft.com/office/drawing/2014/main" id="{B2247906-D34D-4B64-85F3-1D4F95652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6A0B8-FEFE-44EC-AFE6-A36683F96584}"/>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81286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B6B9-EC85-4D79-840A-208B72D29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6DA233-05D7-436C-B58D-0F58DFA55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F9331-BA4B-41B9-999F-0F4CC191D00B}"/>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5" name="Footer Placeholder 4">
            <a:extLst>
              <a:ext uri="{FF2B5EF4-FFF2-40B4-BE49-F238E27FC236}">
                <a16:creationId xmlns:a16="http://schemas.microsoft.com/office/drawing/2014/main" id="{FF6F925A-36B8-49FF-81EF-49D3518AE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E9C19-0A71-477A-B017-E6B8EA97EAF1}"/>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205950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EF52-5E9D-40F8-AD28-7968F0A43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961E0-0DB7-44C4-9A31-1E609241C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78677-B8DE-4056-B58F-28A10F4CD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9CADCA-450E-4603-BCEA-1EE48596133D}"/>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6" name="Footer Placeholder 5">
            <a:extLst>
              <a:ext uri="{FF2B5EF4-FFF2-40B4-BE49-F238E27FC236}">
                <a16:creationId xmlns:a16="http://schemas.microsoft.com/office/drawing/2014/main" id="{D0DD12B8-77AB-4364-9512-8E69C7820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A158D-892B-439E-8E9B-A60B0999B49C}"/>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49227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F416-5D35-452D-916A-7451F494A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9BC1C3-C1D4-41C1-86EC-DFD49FA72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E8C3D2-3D8A-41E9-83B9-6A296D3638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9D90A4-0FA8-459C-A906-1CBF0AB80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C17A25-4520-4BE9-93C2-34C756659F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61C73-8C6B-40FA-B258-DE22915CB610}"/>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8" name="Footer Placeholder 7">
            <a:extLst>
              <a:ext uri="{FF2B5EF4-FFF2-40B4-BE49-F238E27FC236}">
                <a16:creationId xmlns:a16="http://schemas.microsoft.com/office/drawing/2014/main" id="{31B4B3EE-9661-4000-9765-1F84DD42C5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21CC0E-01F9-4287-9661-B87D8F954AE7}"/>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374949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18AD-A0FC-4DE3-B01D-CBF586F952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92D381-3375-41B2-80C4-E78D644F409C}"/>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4" name="Footer Placeholder 3">
            <a:extLst>
              <a:ext uri="{FF2B5EF4-FFF2-40B4-BE49-F238E27FC236}">
                <a16:creationId xmlns:a16="http://schemas.microsoft.com/office/drawing/2014/main" id="{B5B06743-ACC6-415E-9BD4-2809153D11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A7FC70-EABA-499D-8DEF-F8AD6BF8D46F}"/>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346415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8D2D3-D91B-4868-B1F2-BE551F95645D}"/>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3" name="Footer Placeholder 2">
            <a:extLst>
              <a:ext uri="{FF2B5EF4-FFF2-40B4-BE49-F238E27FC236}">
                <a16:creationId xmlns:a16="http://schemas.microsoft.com/office/drawing/2014/main" id="{665F9E9C-0B08-425C-90D2-89AE865A79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6B71F2-E2F1-4FE7-BEFB-FDEFA1579E45}"/>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326446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051D-1C29-4555-AC78-6A9A5B895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F1A9E6-5CE4-4452-A605-03CEF992F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0AEDDD-C654-447C-AB25-0F244DB5D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2E465-7783-4D0F-BA63-7733A04D08E2}"/>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6" name="Footer Placeholder 5">
            <a:extLst>
              <a:ext uri="{FF2B5EF4-FFF2-40B4-BE49-F238E27FC236}">
                <a16:creationId xmlns:a16="http://schemas.microsoft.com/office/drawing/2014/main" id="{6C02569B-640A-4A5E-A290-3181AD93A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3A1C5-0871-4152-AA3B-0FD8AD24DC38}"/>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21227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7F46-BC53-4836-8366-5409E9C82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A499A4-2009-4CE6-BAA4-7629C8C00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1AC408-5EDF-41B6-AE39-E016AC1BC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8858F-B589-4886-9633-136C07D0247C}"/>
              </a:ext>
            </a:extLst>
          </p:cNvPr>
          <p:cNvSpPr>
            <a:spLocks noGrp="1"/>
          </p:cNvSpPr>
          <p:nvPr>
            <p:ph type="dt" sz="half" idx="10"/>
          </p:nvPr>
        </p:nvSpPr>
        <p:spPr/>
        <p:txBody>
          <a:bodyPr/>
          <a:lstStyle/>
          <a:p>
            <a:fld id="{B8550423-E8B1-486A-9A03-E2DCCDEEF48E}" type="datetimeFigureOut">
              <a:rPr lang="en-US" smtClean="0"/>
              <a:t>12/1/2020</a:t>
            </a:fld>
            <a:endParaRPr lang="en-US"/>
          </a:p>
        </p:txBody>
      </p:sp>
      <p:sp>
        <p:nvSpPr>
          <p:cNvPr id="6" name="Footer Placeholder 5">
            <a:extLst>
              <a:ext uri="{FF2B5EF4-FFF2-40B4-BE49-F238E27FC236}">
                <a16:creationId xmlns:a16="http://schemas.microsoft.com/office/drawing/2014/main" id="{820A5387-E5D0-4F82-BEF9-ABDAC86BC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D7DAB-0F44-4EDE-91BD-DD078A0D42BB}"/>
              </a:ext>
            </a:extLst>
          </p:cNvPr>
          <p:cNvSpPr>
            <a:spLocks noGrp="1"/>
          </p:cNvSpPr>
          <p:nvPr>
            <p:ph type="sldNum" sz="quarter" idx="12"/>
          </p:nvPr>
        </p:nvSpPr>
        <p:spPr/>
        <p:txBody>
          <a:bodyPr/>
          <a:lstStyle/>
          <a:p>
            <a:fld id="{D0DCBA79-3144-462C-8DE8-F89BDBC198A0}" type="slidenum">
              <a:rPr lang="en-US" smtClean="0"/>
              <a:t>‹#›</a:t>
            </a:fld>
            <a:endParaRPr lang="en-US"/>
          </a:p>
        </p:txBody>
      </p:sp>
    </p:spTree>
    <p:extLst>
      <p:ext uri="{BB962C8B-B14F-4D97-AF65-F5344CB8AC3E}">
        <p14:creationId xmlns:p14="http://schemas.microsoft.com/office/powerpoint/2010/main" val="404441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006722-612D-43FE-82FD-64966ED3BE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41FBE6-FCF3-4889-ACAB-936F6A8CA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CAD62-4EAE-4AC5-BA0B-D9774A936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50423-E8B1-486A-9A03-E2DCCDEEF48E}" type="datetimeFigureOut">
              <a:rPr lang="en-US" smtClean="0"/>
              <a:t>12/1/2020</a:t>
            </a:fld>
            <a:endParaRPr lang="en-US"/>
          </a:p>
        </p:txBody>
      </p:sp>
      <p:sp>
        <p:nvSpPr>
          <p:cNvPr id="5" name="Footer Placeholder 4">
            <a:extLst>
              <a:ext uri="{FF2B5EF4-FFF2-40B4-BE49-F238E27FC236}">
                <a16:creationId xmlns:a16="http://schemas.microsoft.com/office/drawing/2014/main" id="{D87AC17E-5246-4AAF-85BD-55B7D4E79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65B02D-B436-41B1-84F2-862974F0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CBA79-3144-462C-8DE8-F89BDBC198A0}" type="slidenum">
              <a:rPr lang="en-US" smtClean="0"/>
              <a:t>‹#›</a:t>
            </a:fld>
            <a:endParaRPr lang="en-US"/>
          </a:p>
        </p:txBody>
      </p:sp>
    </p:spTree>
    <p:extLst>
      <p:ext uri="{BB962C8B-B14F-4D97-AF65-F5344CB8AC3E}">
        <p14:creationId xmlns:p14="http://schemas.microsoft.com/office/powerpoint/2010/main" val="102239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coronavirus/2019-ncov/hcp/disposition-in-home-patients.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240AA30-F69A-4FAF-AE07-47018173A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436EFD8-C9FA-4A52-92CD-21DB73E24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43" y="383641"/>
            <a:ext cx="2649070" cy="2641712"/>
          </a:xfrm>
          <a:prstGeom prst="rect">
            <a:avLst/>
          </a:prstGeom>
        </p:spPr>
      </p:pic>
      <p:sp>
        <p:nvSpPr>
          <p:cNvPr id="73" name="Freeform 5">
            <a:extLst>
              <a:ext uri="{FF2B5EF4-FFF2-40B4-BE49-F238E27FC236}">
                <a16:creationId xmlns:a16="http://schemas.microsoft.com/office/drawing/2014/main" id="{77AE232F-8DC9-433E-8E9F-08B5A8360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77267"/>
            <a:ext cx="542047"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3B1C58A3-300B-400F-A894-FD8BB10A1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08147"/>
            <a:ext cx="36976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6FB69856-A6E3-4654-BD50-6D8E4E75B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098332"/>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5190D104-AE08-4129-8996-47C6F063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48198"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3B80333C-12BF-46C0-9DDE-043EA600C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53721"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Rectangle 8">
            <a:extLst>
              <a:ext uri="{FF2B5EF4-FFF2-40B4-BE49-F238E27FC236}">
                <a16:creationId xmlns:a16="http://schemas.microsoft.com/office/drawing/2014/main" id="{8488CD0F-BED8-464A-B629-B9DF357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098334"/>
            <a:ext cx="10304132"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55E1793-9D91-4EE8-91AF-CC4183999640}"/>
              </a:ext>
            </a:extLst>
          </p:cNvPr>
          <p:cNvSpPr>
            <a:spLocks noGrp="1"/>
          </p:cNvSpPr>
          <p:nvPr>
            <p:ph type="ctrTitle" idx="4294967295"/>
          </p:nvPr>
        </p:nvSpPr>
        <p:spPr>
          <a:xfrm>
            <a:off x="1265442" y="3994060"/>
            <a:ext cx="9716883" cy="1910692"/>
          </a:xfrm>
        </p:spPr>
        <p:txBody>
          <a:bodyPr vert="horz" lIns="91440" tIns="45720" rIns="91440" bIns="45720" rtlCol="0" anchor="b">
            <a:normAutofit fontScale="90000"/>
          </a:bodyPr>
          <a:lstStyle/>
          <a:p>
            <a:r>
              <a:rPr lang="en-US" sz="6000" b="1" dirty="0">
                <a:solidFill>
                  <a:schemeClr val="bg1">
                    <a:lumMod val="65000"/>
                  </a:schemeClr>
                </a:solidFill>
              </a:rPr>
              <a:t>Covid-19 Recovery Plan:</a:t>
            </a:r>
            <a:br>
              <a:rPr lang="en-US" sz="6000" b="1" dirty="0">
                <a:solidFill>
                  <a:schemeClr val="bg1">
                    <a:lumMod val="65000"/>
                  </a:schemeClr>
                </a:solidFill>
              </a:rPr>
            </a:br>
            <a:r>
              <a:rPr lang="en-US" sz="6000" b="1" dirty="0">
                <a:solidFill>
                  <a:schemeClr val="bg1">
                    <a:lumMod val="65000"/>
                  </a:schemeClr>
                </a:solidFill>
              </a:rPr>
              <a:t>Safely Returning to the Courthouse</a:t>
            </a:r>
          </a:p>
        </p:txBody>
      </p:sp>
      <p:sp>
        <p:nvSpPr>
          <p:cNvPr id="85" name="Rectangle 8">
            <a:extLst>
              <a:ext uri="{FF2B5EF4-FFF2-40B4-BE49-F238E27FC236}">
                <a16:creationId xmlns:a16="http://schemas.microsoft.com/office/drawing/2014/main" id="{95F7A14D-9BE4-44DE-B304-15B1F3C38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87324" y="4377267"/>
            <a:ext cx="801628"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888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7FED0D69-E6B9-492B-BD5A-1240229A7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856390" y="850149"/>
            <a:ext cx="304800" cy="429768"/>
            <a:chOff x="215328" y="-46937"/>
            <a:chExt cx="304800" cy="2773841"/>
          </a:xfrm>
        </p:grpSpPr>
        <p:cxnSp>
          <p:nvCxnSpPr>
            <p:cNvPr id="140" name="Straight Connector 139">
              <a:extLst>
                <a:ext uri="{FF2B5EF4-FFF2-40B4-BE49-F238E27FC236}">
                  <a16:creationId xmlns:a16="http://schemas.microsoft.com/office/drawing/2014/main" id="{927C24B3-51A8-498B-8982-0674499F22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01891B9-DBE9-4307-95A8-8DC5F7F2C9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DA2285-475D-4EAF-9A41-103CC1E264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BA1D1C0-1FF7-42FB-8276-2CC96FA6A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870F3451-3745-4623-BFBF-15E642F429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6" name="Oval 145">
              <a:extLst>
                <a:ext uri="{FF2B5EF4-FFF2-40B4-BE49-F238E27FC236}">
                  <a16:creationId xmlns:a16="http://schemas.microsoft.com/office/drawing/2014/main" id="{CAC4BDD2-181B-42A5-A5ED-A95160C22F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5CC06F8D-A43F-4E09-B0E0-E69A5B6A15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EE99244-EA95-4715-A9ED-61E7F4DC04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D23A2131-3259-4952-9260-68D0047EB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9951D71A-6FC1-4F7F-A9A7-2BDEBD97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155F16A-8D27-4715-A0CE-289DC19794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21812AA-02CF-4518-BDDB-0F2E4C57D882}"/>
              </a:ext>
            </a:extLst>
          </p:cNvPr>
          <p:cNvSpPr>
            <a:spLocks noGrp="1"/>
          </p:cNvSpPr>
          <p:nvPr>
            <p:ph type="title"/>
          </p:nvPr>
        </p:nvSpPr>
        <p:spPr>
          <a:xfrm>
            <a:off x="630932" y="948342"/>
            <a:ext cx="5867720" cy="957914"/>
          </a:xfrm>
          <a:noFill/>
        </p:spPr>
        <p:txBody>
          <a:bodyPr anchor="b">
            <a:normAutofit/>
          </a:bodyPr>
          <a:lstStyle/>
          <a:p>
            <a:r>
              <a:rPr lang="en-US" sz="4000" b="1" dirty="0">
                <a:solidFill>
                  <a:schemeClr val="bg1">
                    <a:lumMod val="65000"/>
                  </a:schemeClr>
                </a:solidFill>
              </a:rPr>
              <a:t>Social Distancing Protocol</a:t>
            </a:r>
          </a:p>
        </p:txBody>
      </p:sp>
      <p:sp>
        <p:nvSpPr>
          <p:cNvPr id="153" name="Rectangle 152">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56" name="Straight Connector 155">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61" name="Rectangle 160">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64" name="Straight Connector 163">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B03A8130-BD17-4FD8-AD14-FF1B0D0DC463}"/>
              </a:ext>
            </a:extLst>
          </p:cNvPr>
          <p:cNvSpPr>
            <a:spLocks noGrp="1"/>
          </p:cNvSpPr>
          <p:nvPr>
            <p:ph idx="1"/>
          </p:nvPr>
        </p:nvSpPr>
        <p:spPr>
          <a:xfrm>
            <a:off x="630936" y="2629432"/>
            <a:ext cx="5867720" cy="3505391"/>
          </a:xfrm>
          <a:solidFill>
            <a:schemeClr val="accent1"/>
          </a:solidFill>
        </p:spPr>
        <p:txBody>
          <a:bodyPr anchor="t">
            <a:normAutofit/>
          </a:bodyPr>
          <a:lstStyle/>
          <a:p>
            <a:r>
              <a:rPr lang="en-US" dirty="0">
                <a:solidFill>
                  <a:schemeClr val="bg1"/>
                </a:solidFill>
                <a:latin typeface="+mj-lt"/>
              </a:rPr>
              <a:t>6 feet distance from others.</a:t>
            </a:r>
          </a:p>
          <a:p>
            <a:r>
              <a:rPr lang="en-US" dirty="0">
                <a:solidFill>
                  <a:schemeClr val="bg1"/>
                </a:solidFill>
                <a:latin typeface="+mj-lt"/>
              </a:rPr>
              <a:t>Eliminate physical contact such as handshakes or hugs.</a:t>
            </a:r>
          </a:p>
          <a:p>
            <a:r>
              <a:rPr lang="en-US" dirty="0">
                <a:solidFill>
                  <a:schemeClr val="bg1"/>
                </a:solidFill>
                <a:latin typeface="+mj-lt"/>
              </a:rPr>
              <a:t>Avoid touching surfaces touched by others.</a:t>
            </a:r>
          </a:p>
          <a:p>
            <a:r>
              <a:rPr lang="en-US" dirty="0">
                <a:solidFill>
                  <a:schemeClr val="bg1"/>
                </a:solidFill>
                <a:latin typeface="+mj-lt"/>
              </a:rPr>
              <a:t>Avoid anyone who appears to be sick, or who is coughing or sneezing.</a:t>
            </a:r>
          </a:p>
        </p:txBody>
      </p:sp>
    </p:spTree>
    <p:extLst>
      <p:ext uri="{BB962C8B-B14F-4D97-AF65-F5344CB8AC3E}">
        <p14:creationId xmlns:p14="http://schemas.microsoft.com/office/powerpoint/2010/main" val="337582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E4A16F-2C60-484C-B53A-FF508CE3B338}"/>
              </a:ext>
            </a:extLst>
          </p:cNvPr>
          <p:cNvSpPr>
            <a:spLocks noGrp="1"/>
          </p:cNvSpPr>
          <p:nvPr>
            <p:ph type="title"/>
          </p:nvPr>
        </p:nvSpPr>
        <p:spPr>
          <a:xfrm>
            <a:off x="4122203" y="517525"/>
            <a:ext cx="7691640" cy="1325563"/>
          </a:xfrm>
          <a:noFill/>
        </p:spPr>
        <p:txBody>
          <a:bodyPr>
            <a:normAutofit/>
          </a:bodyPr>
          <a:lstStyle/>
          <a:p>
            <a:r>
              <a:rPr lang="en-US" sz="4000" b="1" dirty="0">
                <a:solidFill>
                  <a:schemeClr val="tx1">
                    <a:lumMod val="65000"/>
                  </a:schemeClr>
                </a:solidFill>
              </a:rPr>
              <a:t>Personal Protective Equipment (PPE) Protocol</a:t>
            </a:r>
          </a:p>
        </p:txBody>
      </p:sp>
      <p:sp>
        <p:nvSpPr>
          <p:cNvPr id="22" name="Content Placeholder 8">
            <a:extLst>
              <a:ext uri="{FF2B5EF4-FFF2-40B4-BE49-F238E27FC236}">
                <a16:creationId xmlns:a16="http://schemas.microsoft.com/office/drawing/2014/main" id="{8F93113A-24E5-463E-93ED-6BF81BD6E877}"/>
              </a:ext>
            </a:extLst>
          </p:cNvPr>
          <p:cNvSpPr>
            <a:spLocks noGrp="1"/>
          </p:cNvSpPr>
          <p:nvPr>
            <p:ph idx="1"/>
          </p:nvPr>
        </p:nvSpPr>
        <p:spPr>
          <a:xfrm>
            <a:off x="4387515" y="2022601"/>
            <a:ext cx="7161017" cy="4718168"/>
          </a:xfrm>
          <a:solidFill>
            <a:schemeClr val="accent1"/>
          </a:solidFill>
        </p:spPr>
        <p:txBody>
          <a:bodyPr>
            <a:normAutofit lnSpcReduction="10000"/>
          </a:bodyPr>
          <a:lstStyle/>
          <a:p>
            <a:r>
              <a:rPr lang="en-US" sz="2600" b="1" dirty="0"/>
              <a:t>Masks/face coverings: </a:t>
            </a:r>
            <a:r>
              <a:rPr lang="en-US" sz="2600" dirty="0"/>
              <a:t>NOT REQUIRED in private work areas provided sufficient physical distancing from others.</a:t>
            </a:r>
          </a:p>
          <a:p>
            <a:r>
              <a:rPr lang="en-US" sz="2600" b="1" dirty="0"/>
              <a:t>Masks/face coverings</a:t>
            </a:r>
            <a:r>
              <a:rPr lang="en-US" sz="2600" dirty="0"/>
              <a:t>: REQUIRED in common areas of courthouse (</a:t>
            </a:r>
            <a:r>
              <a:rPr lang="en-US" sz="2600" i="1" dirty="0"/>
              <a:t>elevators, hallways, entryways, lunchrooms, etc.), </a:t>
            </a:r>
            <a:r>
              <a:rPr lang="en-US" sz="2600" dirty="0"/>
              <a:t>regardless of whether other people are present or walking past. </a:t>
            </a:r>
          </a:p>
          <a:p>
            <a:r>
              <a:rPr lang="en-US" sz="2600" b="1" dirty="0"/>
              <a:t>Visitors</a:t>
            </a:r>
            <a:r>
              <a:rPr lang="en-US" sz="2600" dirty="0"/>
              <a:t>:</a:t>
            </a:r>
            <a:r>
              <a:rPr lang="en-US" sz="2600" b="1" dirty="0"/>
              <a:t> </a:t>
            </a:r>
            <a:r>
              <a:rPr lang="en-US" sz="2600" dirty="0"/>
              <a:t>Masks/face covering REQUIRED in all common or public areas of the courthouse, including the clerk’s office.</a:t>
            </a:r>
          </a:p>
          <a:p>
            <a:r>
              <a:rPr lang="en-US" sz="2600" b="1" dirty="0"/>
              <a:t>PPE</a:t>
            </a:r>
            <a:r>
              <a:rPr lang="en-US" sz="2600" dirty="0"/>
              <a:t>: Disposable masks, disposable gloves, hand sanitizers and any other necessary PPE will be amply available in each vicinage.</a:t>
            </a:r>
          </a:p>
          <a:p>
            <a:pPr>
              <a:buFont typeface="Wingdings" panose="05000000000000000000" pitchFamily="2" charset="2"/>
              <a:buChar char="§"/>
            </a:pPr>
            <a:endParaRPr lang="en-US" sz="2000" dirty="0"/>
          </a:p>
          <a:p>
            <a:pPr marL="0" indent="0">
              <a:buNone/>
            </a:pPr>
            <a:endParaRPr lang="en-US" sz="2000" dirty="0"/>
          </a:p>
        </p:txBody>
      </p:sp>
    </p:spTree>
    <p:extLst>
      <p:ext uri="{BB962C8B-B14F-4D97-AF65-F5344CB8AC3E}">
        <p14:creationId xmlns:p14="http://schemas.microsoft.com/office/powerpoint/2010/main" val="16872787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down)">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down)">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wipe(down)">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Shape 4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D655EDBD-CC4F-4350-9AAE-0C61BBE43067}"/>
              </a:ext>
            </a:extLst>
          </p:cNvPr>
          <p:cNvSpPr>
            <a:spLocks noGrp="1"/>
          </p:cNvSpPr>
          <p:nvPr>
            <p:ph type="title"/>
          </p:nvPr>
        </p:nvSpPr>
        <p:spPr>
          <a:xfrm>
            <a:off x="841248" y="5529884"/>
            <a:ext cx="4938229" cy="1096331"/>
          </a:xfrm>
          <a:solidFill>
            <a:schemeClr val="tx1"/>
          </a:solidFill>
        </p:spPr>
        <p:txBody>
          <a:bodyPr vert="horz" lIns="91440" tIns="45720" rIns="91440" bIns="45720" rtlCol="0">
            <a:normAutofit/>
          </a:bodyPr>
          <a:lstStyle/>
          <a:p>
            <a:r>
              <a:rPr lang="en-US" sz="4000" b="1" dirty="0">
                <a:solidFill>
                  <a:schemeClr val="bg1">
                    <a:lumMod val="65000"/>
                  </a:schemeClr>
                </a:solidFill>
              </a:rPr>
              <a:t>Disinfection Protocols</a:t>
            </a:r>
          </a:p>
        </p:txBody>
      </p:sp>
      <p:sp>
        <p:nvSpPr>
          <p:cNvPr id="49" name="Content Placeholder 39">
            <a:extLst>
              <a:ext uri="{FF2B5EF4-FFF2-40B4-BE49-F238E27FC236}">
                <a16:creationId xmlns:a16="http://schemas.microsoft.com/office/drawing/2014/main" id="{9B6877D2-31E6-4AF0-8918-B6B032F28CC9}"/>
              </a:ext>
            </a:extLst>
          </p:cNvPr>
          <p:cNvSpPr>
            <a:spLocks noGrp="1"/>
          </p:cNvSpPr>
          <p:nvPr>
            <p:ph idx="1"/>
          </p:nvPr>
        </p:nvSpPr>
        <p:spPr>
          <a:xfrm>
            <a:off x="3798277" y="-1"/>
            <a:ext cx="8022248" cy="5346693"/>
          </a:xfrm>
        </p:spPr>
        <p:txBody>
          <a:bodyPr anchor="ctr">
            <a:noAutofit/>
          </a:bodyPr>
          <a:lstStyle/>
          <a:p>
            <a:r>
              <a:rPr lang="en-US" b="1" dirty="0">
                <a:solidFill>
                  <a:schemeClr val="bg1"/>
                </a:solidFill>
              </a:rPr>
              <a:t>Upon entering office</a:t>
            </a:r>
            <a:r>
              <a:rPr lang="en-US" dirty="0">
                <a:solidFill>
                  <a:schemeClr val="bg1"/>
                </a:solidFill>
              </a:rPr>
              <a:t>: All staff must immediately wash or sanitize hands.</a:t>
            </a:r>
          </a:p>
          <a:p>
            <a:r>
              <a:rPr lang="en-US" b="1" dirty="0">
                <a:solidFill>
                  <a:schemeClr val="bg1"/>
                </a:solidFill>
              </a:rPr>
              <a:t>Staff must wipe </a:t>
            </a:r>
            <a:r>
              <a:rPr lang="en-US" dirty="0">
                <a:solidFill>
                  <a:schemeClr val="bg1"/>
                </a:solidFill>
              </a:rPr>
              <a:t>their</a:t>
            </a:r>
            <a:r>
              <a:rPr lang="en-US" b="1" dirty="0">
                <a:solidFill>
                  <a:schemeClr val="bg1"/>
                </a:solidFill>
              </a:rPr>
              <a:t> </a:t>
            </a:r>
            <a:r>
              <a:rPr lang="en-US" dirty="0">
                <a:solidFill>
                  <a:schemeClr val="bg1"/>
                </a:solidFill>
              </a:rPr>
              <a:t>door knobs, light switches and work station areas, throughout the work day.</a:t>
            </a:r>
          </a:p>
          <a:p>
            <a:r>
              <a:rPr lang="en-US" b="1" dirty="0">
                <a:solidFill>
                  <a:schemeClr val="bg1"/>
                </a:solidFill>
              </a:rPr>
              <a:t>Staff must wipe common surfaces </a:t>
            </a:r>
            <a:r>
              <a:rPr lang="en-US" dirty="0">
                <a:solidFill>
                  <a:schemeClr val="bg1"/>
                </a:solidFill>
              </a:rPr>
              <a:t>before and after use (</a:t>
            </a:r>
            <a:r>
              <a:rPr lang="en-US" i="1" dirty="0">
                <a:solidFill>
                  <a:schemeClr val="bg1"/>
                </a:solidFill>
              </a:rPr>
              <a:t>kitchen counter, work counter, door knobs, etc.</a:t>
            </a:r>
            <a:r>
              <a:rPr lang="en-US" dirty="0">
                <a:solidFill>
                  <a:schemeClr val="bg1"/>
                </a:solidFill>
              </a:rPr>
              <a:t>).</a:t>
            </a:r>
          </a:p>
          <a:p>
            <a:r>
              <a:rPr lang="en-US" b="1" dirty="0">
                <a:solidFill>
                  <a:schemeClr val="bg1"/>
                </a:solidFill>
              </a:rPr>
              <a:t>Disinfectant stations/hand sanitizer. </a:t>
            </a:r>
            <a:r>
              <a:rPr lang="en-US" dirty="0">
                <a:solidFill>
                  <a:schemeClr val="bg1"/>
                </a:solidFill>
              </a:rPr>
              <a:t>Will be provided on each floor by GSA.</a:t>
            </a:r>
          </a:p>
        </p:txBody>
      </p:sp>
    </p:spTree>
    <p:extLst>
      <p:ext uri="{BB962C8B-B14F-4D97-AF65-F5344CB8AC3E}">
        <p14:creationId xmlns:p14="http://schemas.microsoft.com/office/powerpoint/2010/main" val="2161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p:cTn id="7"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9">
                                            <p:txEl>
                                              <p:pRg st="1" end="1"/>
                                            </p:txEl>
                                          </p:spTgt>
                                        </p:tgtEl>
                                        <p:attrNameLst>
                                          <p:attrName>style.visibility</p:attrName>
                                        </p:attrNameLst>
                                      </p:cBhvr>
                                      <p:to>
                                        <p:strVal val="visible"/>
                                      </p:to>
                                    </p:set>
                                    <p:anim calcmode="lin" valueType="num">
                                      <p:cBhvr>
                                        <p:cTn id="14" dur="500" fill="hold"/>
                                        <p:tgtEl>
                                          <p:spTgt spid="4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9">
                                            <p:txEl>
                                              <p:pRg st="2" end="2"/>
                                            </p:txEl>
                                          </p:spTgt>
                                        </p:tgtEl>
                                        <p:attrNameLst>
                                          <p:attrName>style.visibility</p:attrName>
                                        </p:attrNameLst>
                                      </p:cBhvr>
                                      <p:to>
                                        <p:strVal val="visible"/>
                                      </p:to>
                                    </p:set>
                                    <p:anim calcmode="lin" valueType="num">
                                      <p:cBhvr>
                                        <p:cTn id="21" dur="500" fill="hold"/>
                                        <p:tgtEl>
                                          <p:spTgt spid="4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9">
                                            <p:txEl>
                                              <p:pRg st="3" end="3"/>
                                            </p:txEl>
                                          </p:spTgt>
                                        </p:tgtEl>
                                        <p:attrNameLst>
                                          <p:attrName>style.visibility</p:attrName>
                                        </p:attrNameLst>
                                      </p:cBhvr>
                                      <p:to>
                                        <p:strVal val="visible"/>
                                      </p:to>
                                    </p:set>
                                    <p:anim calcmode="lin" valueType="num">
                                      <p:cBhvr>
                                        <p:cTn id="28" dur="500" fill="hold"/>
                                        <p:tgtEl>
                                          <p:spTgt spid="4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422D-EC10-427D-8AFC-D92F240F0716}"/>
              </a:ext>
            </a:extLst>
          </p:cNvPr>
          <p:cNvSpPr>
            <a:spLocks noGrp="1"/>
          </p:cNvSpPr>
          <p:nvPr>
            <p:ph type="title"/>
          </p:nvPr>
        </p:nvSpPr>
        <p:spPr>
          <a:xfrm>
            <a:off x="5873262" y="1111483"/>
            <a:ext cx="5735290" cy="1325563"/>
          </a:xfrm>
          <a:solidFill>
            <a:schemeClr val="bg1"/>
          </a:solidFill>
        </p:spPr>
        <p:txBody>
          <a:bodyPr>
            <a:normAutofit/>
          </a:bodyPr>
          <a:lstStyle/>
          <a:p>
            <a:r>
              <a:rPr lang="en-US" sz="4000" b="1" dirty="0">
                <a:solidFill>
                  <a:schemeClr val="tx1">
                    <a:lumMod val="65000"/>
                  </a:schemeClr>
                </a:solidFill>
              </a:rPr>
              <a:t>Work Stations</a:t>
            </a:r>
            <a:r>
              <a:rPr lang="en-US" dirty="0"/>
              <a:t>	</a:t>
            </a:r>
          </a:p>
        </p:txBody>
      </p:sp>
      <p:sp>
        <p:nvSpPr>
          <p:cNvPr id="78" name="Freeform: Shape 77">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AAC1E0AD-AAAD-4EF4-B926-2C59359950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59122" y="3276899"/>
            <a:ext cx="2788920" cy="1557641"/>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75E3F39-14B6-4EA0-89A2-C741325F47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6814" y="75507"/>
            <a:ext cx="3252797" cy="3160102"/>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2EBC8B57-4A33-4C43-A38B-B25EFB6495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 y="4133850"/>
            <a:ext cx="3062225" cy="2648643"/>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030" name="Content Placeholder 1029">
            <a:extLst>
              <a:ext uri="{FF2B5EF4-FFF2-40B4-BE49-F238E27FC236}">
                <a16:creationId xmlns:a16="http://schemas.microsoft.com/office/drawing/2014/main" id="{5D1C4CF7-9FA6-445B-BD03-BD7578CA07E7}"/>
              </a:ext>
            </a:extLst>
          </p:cNvPr>
          <p:cNvSpPr>
            <a:spLocks noGrp="1"/>
          </p:cNvSpPr>
          <p:nvPr>
            <p:ph idx="1"/>
          </p:nvPr>
        </p:nvSpPr>
        <p:spPr>
          <a:xfrm>
            <a:off x="6940296" y="2579077"/>
            <a:ext cx="4841396" cy="4056185"/>
          </a:xfrm>
        </p:spPr>
        <p:txBody>
          <a:bodyPr anchor="t">
            <a:normAutofit/>
          </a:bodyPr>
          <a:lstStyle/>
          <a:p>
            <a:pPr marL="0" indent="0">
              <a:buNone/>
            </a:pPr>
            <a:endParaRPr lang="en-US" sz="1800" dirty="0"/>
          </a:p>
          <a:p>
            <a:r>
              <a:rPr lang="en-US" sz="3200" dirty="0"/>
              <a:t>Do not share work space with other staff.</a:t>
            </a:r>
          </a:p>
          <a:p>
            <a:endParaRPr lang="en-US" sz="3200" dirty="0"/>
          </a:p>
          <a:p>
            <a:r>
              <a:rPr lang="en-US" sz="3200" dirty="0"/>
              <a:t>If emergency requires use of other staff area and equipment: Wipe all surfaces before and after.</a:t>
            </a:r>
          </a:p>
        </p:txBody>
      </p:sp>
    </p:spTree>
    <p:extLst>
      <p:ext uri="{BB962C8B-B14F-4D97-AF65-F5344CB8AC3E}">
        <p14:creationId xmlns:p14="http://schemas.microsoft.com/office/powerpoint/2010/main" val="318331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E57-DD85-4CFE-BC61-062AA0FDEA00}"/>
              </a:ext>
            </a:extLst>
          </p:cNvPr>
          <p:cNvSpPr>
            <a:spLocks noGrp="1"/>
          </p:cNvSpPr>
          <p:nvPr>
            <p:ph type="title" idx="4294967295"/>
          </p:nvPr>
        </p:nvSpPr>
        <p:spPr>
          <a:xfrm>
            <a:off x="0" y="1571625"/>
            <a:ext cx="3832225" cy="831850"/>
          </a:xfrm>
          <a:solidFill>
            <a:schemeClr val="bg1"/>
          </a:solidFill>
        </p:spPr>
        <p:txBody>
          <a:bodyPr vert="horz" lIns="91440" tIns="45720" rIns="91440" bIns="45720" rtlCol="0" anchor="t">
            <a:normAutofit fontScale="90000"/>
          </a:bodyPr>
          <a:lstStyle/>
          <a:p>
            <a:r>
              <a:rPr lang="en-US" sz="4800" b="1" kern="1200" dirty="0">
                <a:solidFill>
                  <a:schemeClr val="tx1"/>
                </a:solidFill>
                <a:latin typeface="+mj-lt"/>
                <a:ea typeface="+mj-ea"/>
                <a:cs typeface="+mj-cs"/>
              </a:rPr>
              <a:t> </a:t>
            </a:r>
            <a:r>
              <a:rPr lang="en-US" b="1" kern="1200" dirty="0">
                <a:solidFill>
                  <a:schemeClr val="tx1">
                    <a:lumMod val="65000"/>
                  </a:schemeClr>
                </a:solidFill>
                <a:latin typeface="+mj-lt"/>
                <a:ea typeface="+mj-ea"/>
                <a:cs typeface="+mj-cs"/>
              </a:rPr>
              <a:t>The other areas…</a:t>
            </a:r>
            <a:br>
              <a:rPr lang="en-US" b="1" kern="1200" dirty="0">
                <a:solidFill>
                  <a:schemeClr val="tx1">
                    <a:lumMod val="65000"/>
                  </a:schemeClr>
                </a:solidFill>
                <a:latin typeface="+mj-lt"/>
                <a:ea typeface="+mj-ea"/>
                <a:cs typeface="+mj-cs"/>
              </a:rPr>
            </a:br>
            <a:br>
              <a:rPr lang="en-US" b="1" kern="1200" dirty="0">
                <a:solidFill>
                  <a:schemeClr val="tx1">
                    <a:lumMod val="65000"/>
                  </a:schemeClr>
                </a:solidFill>
                <a:latin typeface="+mj-lt"/>
                <a:ea typeface="+mj-ea"/>
                <a:cs typeface="+mj-cs"/>
              </a:rPr>
            </a:br>
            <a:endParaRPr lang="en-US" b="1" kern="1200" dirty="0">
              <a:solidFill>
                <a:schemeClr val="tx1">
                  <a:lumMod val="65000"/>
                </a:schemeClr>
              </a:solidFill>
              <a:latin typeface="+mj-lt"/>
              <a:ea typeface="+mj-ea"/>
              <a:cs typeface="+mj-cs"/>
            </a:endParaRPr>
          </a:p>
        </p:txBody>
      </p:sp>
      <p:pic>
        <p:nvPicPr>
          <p:cNvPr id="3076" name="Picture 4" descr="Office Mailroom Sorter Cabinets | Flexible Fax Copy Supply Room ...">
            <a:extLst>
              <a:ext uri="{FF2B5EF4-FFF2-40B4-BE49-F238E27FC236}">
                <a16:creationId xmlns:a16="http://schemas.microsoft.com/office/drawing/2014/main" id="{A6E190F4-EC2B-4142-BECC-237608834F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6" r="-3" b="-3"/>
          <a:stretch/>
        </p:blipFill>
        <p:spPr bwMode="auto">
          <a:xfrm>
            <a:off x="3630071" y="548"/>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3D4664-986D-41CE-A862-7324954F5BD6}"/>
              </a:ext>
            </a:extLst>
          </p:cNvPr>
          <p:cNvSpPr txBox="1"/>
          <p:nvPr/>
        </p:nvSpPr>
        <p:spPr>
          <a:xfrm>
            <a:off x="73025" y="3335508"/>
            <a:ext cx="12045950" cy="2246769"/>
          </a:xfrm>
          <a:prstGeom prst="rect">
            <a:avLst/>
          </a:prstGeom>
          <a:solidFill>
            <a:schemeClr val="accent1"/>
          </a:solidFill>
        </p:spPr>
        <p:txBody>
          <a:bodyPr wrap="square" rtlCol="0">
            <a:spAutoFit/>
          </a:bodyPr>
          <a:lstStyle/>
          <a:p>
            <a:r>
              <a:rPr lang="en-US" sz="2800" b="1" u="sng" dirty="0"/>
              <a:t>Shared Office Equipment</a:t>
            </a:r>
            <a:r>
              <a:rPr lang="en-US" sz="2800" dirty="0"/>
              <a:t>: </a:t>
            </a:r>
          </a:p>
          <a:p>
            <a:pPr marL="457200" indent="-457200">
              <a:buFont typeface="Arial" panose="020B0604020202020204" pitchFamily="34" charset="0"/>
              <a:buChar char="•"/>
            </a:pPr>
            <a:r>
              <a:rPr lang="en-US" sz="2800" b="1" dirty="0"/>
              <a:t>Copiers, scanners, common workstations and keyboards</a:t>
            </a:r>
            <a:r>
              <a:rPr lang="en-US" sz="2800" dirty="0"/>
              <a:t>: Must be wiped down with a disinfectant wipe after each use. </a:t>
            </a:r>
          </a:p>
          <a:p>
            <a:pPr marL="457200" indent="-457200">
              <a:buFont typeface="Arial" panose="020B0604020202020204" pitchFamily="34" charset="0"/>
              <a:buChar char="•"/>
            </a:pPr>
            <a:r>
              <a:rPr lang="en-US" sz="2800" b="1" dirty="0"/>
              <a:t>Common Telephones</a:t>
            </a:r>
            <a:r>
              <a:rPr lang="en-US" sz="2800" dirty="0"/>
              <a:t>: Shall also be disinfected after each use.	</a:t>
            </a:r>
          </a:p>
          <a:p>
            <a:pPr marL="457200" indent="-457200">
              <a:buFont typeface="Arial" panose="020B0604020202020204" pitchFamily="34" charset="0"/>
              <a:buChar char="•"/>
            </a:pPr>
            <a:r>
              <a:rPr lang="en-US" sz="2800" b="1" dirty="0"/>
              <a:t>Bottom Line</a:t>
            </a:r>
            <a:r>
              <a:rPr lang="en-US" sz="2800" dirty="0"/>
              <a:t>: Wipe down all surfaces touched.</a:t>
            </a:r>
          </a:p>
        </p:txBody>
      </p:sp>
    </p:spTree>
    <p:extLst>
      <p:ext uri="{BB962C8B-B14F-4D97-AF65-F5344CB8AC3E}">
        <p14:creationId xmlns:p14="http://schemas.microsoft.com/office/powerpoint/2010/main" val="36157990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AE2C24-EE80-43FD-B937-52DDC6E34FDD}"/>
              </a:ext>
            </a:extLst>
          </p:cNvPr>
          <p:cNvSpPr>
            <a:spLocks noGrp="1"/>
          </p:cNvSpPr>
          <p:nvPr>
            <p:ph type="title"/>
          </p:nvPr>
        </p:nvSpPr>
        <p:spPr>
          <a:xfrm>
            <a:off x="833002" y="228601"/>
            <a:ext cx="10520702" cy="1009641"/>
          </a:xfrm>
          <a:solidFill>
            <a:schemeClr val="bg1"/>
          </a:solidFill>
        </p:spPr>
        <p:txBody>
          <a:bodyPr>
            <a:normAutofit/>
          </a:bodyPr>
          <a:lstStyle/>
          <a:p>
            <a:r>
              <a:rPr lang="en-US" sz="4000" b="1" dirty="0">
                <a:solidFill>
                  <a:schemeClr val="tx1">
                    <a:lumMod val="65000"/>
                  </a:schemeClr>
                </a:solidFill>
              </a:rPr>
              <a:t>Protocols for Common Areas</a:t>
            </a:r>
          </a:p>
        </p:txBody>
      </p:sp>
      <p:sp>
        <p:nvSpPr>
          <p:cNvPr id="3" name="Content Placeholder 2">
            <a:extLst>
              <a:ext uri="{FF2B5EF4-FFF2-40B4-BE49-F238E27FC236}">
                <a16:creationId xmlns:a16="http://schemas.microsoft.com/office/drawing/2014/main" id="{77037C2C-B8DF-4A18-A772-B5AE5C4BDFE0}"/>
              </a:ext>
            </a:extLst>
          </p:cNvPr>
          <p:cNvSpPr>
            <a:spLocks noGrp="1"/>
          </p:cNvSpPr>
          <p:nvPr>
            <p:ph idx="1"/>
          </p:nvPr>
        </p:nvSpPr>
        <p:spPr>
          <a:xfrm>
            <a:off x="0" y="1466842"/>
            <a:ext cx="8610601" cy="5391157"/>
          </a:xfrm>
        </p:spPr>
        <p:txBody>
          <a:bodyPr>
            <a:normAutofit fontScale="85000" lnSpcReduction="10000"/>
          </a:bodyPr>
          <a:lstStyle/>
          <a:p>
            <a:r>
              <a:rPr lang="en-US" sz="3600" b="1" dirty="0"/>
              <a:t>Break Room/Lunch Room</a:t>
            </a:r>
            <a:r>
              <a:rPr lang="en-US" sz="3600" dirty="0"/>
              <a:t>: All surfaces contacted shall be wiped down after use.</a:t>
            </a:r>
          </a:p>
          <a:p>
            <a:endParaRPr lang="en-US" sz="3600" dirty="0"/>
          </a:p>
          <a:p>
            <a:r>
              <a:rPr lang="en-US" sz="3600" dirty="0"/>
              <a:t>Staff choosing to use refrigerators, coffee maker/kitchen equipment/counter space must disinfect all surfaces touched </a:t>
            </a:r>
            <a:r>
              <a:rPr lang="en-US" sz="3600" i="1" dirty="0"/>
              <a:t>before</a:t>
            </a:r>
            <a:r>
              <a:rPr lang="en-US" sz="3600" dirty="0"/>
              <a:t> and </a:t>
            </a:r>
            <a:r>
              <a:rPr lang="en-US" sz="3600" i="1" dirty="0"/>
              <a:t>after</a:t>
            </a:r>
            <a:r>
              <a:rPr lang="en-US" sz="3600" dirty="0"/>
              <a:t> use.</a:t>
            </a:r>
          </a:p>
          <a:p>
            <a:endParaRPr lang="en-US" sz="3600" dirty="0"/>
          </a:p>
          <a:p>
            <a:r>
              <a:rPr lang="en-US" sz="3600" b="1" dirty="0"/>
              <a:t>Conference rooms</a:t>
            </a:r>
            <a:r>
              <a:rPr lang="en-US" sz="3600" dirty="0"/>
              <a:t>: OPEN with limited occupancy. Max. occupancy will be posted on doors of all shared space but will be limited to strict physical distancing protocols.</a:t>
            </a:r>
            <a:r>
              <a:rPr lang="en-US" sz="3600" b="1" dirty="0"/>
              <a:t> </a:t>
            </a:r>
            <a:r>
              <a:rPr lang="en-US" sz="3600" dirty="0"/>
              <a:t>Masks/face coverings are required when using conference rooms. </a:t>
            </a:r>
          </a:p>
          <a:p>
            <a:pPr marL="0" indent="0">
              <a:buNone/>
            </a:pPr>
            <a:endParaRPr lang="en-US" sz="1400" dirty="0"/>
          </a:p>
        </p:txBody>
      </p:sp>
    </p:spTree>
    <p:extLst>
      <p:ext uri="{BB962C8B-B14F-4D97-AF65-F5344CB8AC3E}">
        <p14:creationId xmlns:p14="http://schemas.microsoft.com/office/powerpoint/2010/main" val="2686766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6F06FF6-E647-4B90-9587-92A23CD1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1725CB23-3F93-430E-814D-6861367ACAC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7367012" y="472435"/>
            <a:ext cx="4569781" cy="591313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2EF921D5-511C-4DC5-B790-F7BD0854E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E66D192E-0493-427F-AD26-8AA2E6C7C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93303922-F214-4A45-B3DE-04644F74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5679EF62-F54A-461E-AC2A-53AAE743A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8EAED0-8CB3-405E-BE22-1B21025F26D7}"/>
              </a:ext>
            </a:extLst>
          </p:cNvPr>
          <p:cNvSpPr>
            <a:spLocks noGrp="1"/>
          </p:cNvSpPr>
          <p:nvPr>
            <p:ph type="title" idx="4294967295"/>
          </p:nvPr>
        </p:nvSpPr>
        <p:spPr>
          <a:xfrm>
            <a:off x="1496519" y="931721"/>
            <a:ext cx="5158973" cy="3492207"/>
          </a:xfrm>
          <a:solidFill>
            <a:schemeClr val="tx1"/>
          </a:solidFill>
        </p:spPr>
        <p:txBody>
          <a:bodyPr vert="horz" lIns="91440" tIns="45720" rIns="91440" bIns="45720" rtlCol="0" anchor="b">
            <a:noAutofit/>
          </a:bodyPr>
          <a:lstStyle/>
          <a:p>
            <a:r>
              <a:rPr lang="en-US" sz="4000" b="1" dirty="0">
                <a:solidFill>
                  <a:schemeClr val="accent6">
                    <a:lumMod val="40000"/>
                    <a:lumOff val="60000"/>
                  </a:schemeClr>
                </a:solidFill>
              </a:rPr>
              <a:t>MDPA Protocols for Symptomatic or </a:t>
            </a:r>
            <a:br>
              <a:rPr lang="en-US" sz="4000" b="1" dirty="0">
                <a:solidFill>
                  <a:schemeClr val="accent6">
                    <a:lumMod val="40000"/>
                    <a:lumOff val="60000"/>
                  </a:schemeClr>
                </a:solidFill>
              </a:rPr>
            </a:br>
            <a:r>
              <a:rPr lang="en-US" sz="4000" b="1" dirty="0">
                <a:solidFill>
                  <a:schemeClr val="accent6">
                    <a:lumMod val="40000"/>
                    <a:lumOff val="60000"/>
                  </a:schemeClr>
                </a:solidFill>
              </a:rPr>
              <a:t>Covid-19 Positive staff:</a:t>
            </a:r>
            <a:br>
              <a:rPr lang="en-US" sz="4000" b="1" dirty="0">
                <a:solidFill>
                  <a:schemeClr val="accent6">
                    <a:lumMod val="40000"/>
                    <a:lumOff val="60000"/>
                  </a:schemeClr>
                </a:solidFill>
              </a:rPr>
            </a:br>
            <a:br>
              <a:rPr lang="en-US" sz="4000" b="1" dirty="0">
                <a:solidFill>
                  <a:schemeClr val="accent6">
                    <a:lumMod val="40000"/>
                    <a:lumOff val="60000"/>
                  </a:schemeClr>
                </a:solidFill>
              </a:rPr>
            </a:br>
            <a:r>
              <a:rPr lang="en-US" sz="4000" b="1" dirty="0">
                <a:solidFill>
                  <a:schemeClr val="accent6">
                    <a:lumMod val="40000"/>
                    <a:lumOff val="60000"/>
                  </a:schemeClr>
                </a:solidFill>
              </a:rPr>
              <a:t>Everything you</a:t>
            </a:r>
            <a:br>
              <a:rPr lang="en-US" sz="4000" b="1" dirty="0">
                <a:solidFill>
                  <a:schemeClr val="accent6">
                    <a:lumMod val="40000"/>
                    <a:lumOff val="60000"/>
                  </a:schemeClr>
                </a:solidFill>
              </a:rPr>
            </a:br>
            <a:r>
              <a:rPr lang="en-US" sz="4000" b="1" dirty="0">
                <a:solidFill>
                  <a:schemeClr val="accent6">
                    <a:lumMod val="40000"/>
                    <a:lumOff val="60000"/>
                  </a:schemeClr>
                </a:solidFill>
              </a:rPr>
              <a:t>need to know.</a:t>
            </a:r>
          </a:p>
        </p:txBody>
      </p:sp>
    </p:spTree>
    <p:extLst>
      <p:ext uri="{BB962C8B-B14F-4D97-AF65-F5344CB8AC3E}">
        <p14:creationId xmlns:p14="http://schemas.microsoft.com/office/powerpoint/2010/main" val="317233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8B6A13-85CA-4900-9C17-0B2EC7D65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A96CE8-C573-415B-91AE-C0856496927C}"/>
              </a:ext>
            </a:extLst>
          </p:cNvPr>
          <p:cNvSpPr>
            <a:spLocks noGrp="1"/>
          </p:cNvSpPr>
          <p:nvPr>
            <p:ph type="title" idx="4294967295"/>
          </p:nvPr>
        </p:nvSpPr>
        <p:spPr>
          <a:xfrm>
            <a:off x="1482665" y="1350163"/>
            <a:ext cx="4189198" cy="4609096"/>
          </a:xfrm>
          <a:solidFill>
            <a:schemeClr val="tx1"/>
          </a:solidFill>
        </p:spPr>
        <p:txBody>
          <a:bodyPr vert="horz" lIns="91440" tIns="45720" rIns="91440" bIns="45720" rtlCol="0" anchor="ctr">
            <a:normAutofit/>
          </a:bodyPr>
          <a:lstStyle/>
          <a:p>
            <a:r>
              <a:rPr lang="en-US" sz="4000" b="1" dirty="0">
                <a:solidFill>
                  <a:schemeClr val="accent6">
                    <a:lumMod val="40000"/>
                    <a:lumOff val="60000"/>
                  </a:schemeClr>
                </a:solidFill>
              </a:rPr>
              <a:t>MDPA</a:t>
            </a:r>
            <a:r>
              <a:rPr lang="en-US" sz="4000" b="1" kern="1200" dirty="0">
                <a:solidFill>
                  <a:schemeClr val="accent6">
                    <a:lumMod val="40000"/>
                    <a:lumOff val="60000"/>
                  </a:schemeClr>
                </a:solidFill>
                <a:latin typeface="+mj-lt"/>
                <a:ea typeface="+mj-ea"/>
                <a:cs typeface="+mj-cs"/>
              </a:rPr>
              <a:t> Covid-19 </a:t>
            </a:r>
            <a:r>
              <a:rPr lang="en-US" sz="4000" b="1" dirty="0">
                <a:solidFill>
                  <a:schemeClr val="accent6">
                    <a:lumMod val="40000"/>
                    <a:lumOff val="60000"/>
                  </a:schemeClr>
                </a:solidFill>
              </a:rPr>
              <a:t>Human Resources Specialist</a:t>
            </a:r>
            <a:r>
              <a:rPr lang="en-US" sz="4000" b="1" kern="1200" dirty="0">
                <a:solidFill>
                  <a:schemeClr val="accent6">
                    <a:lumMod val="40000"/>
                    <a:lumOff val="60000"/>
                  </a:schemeClr>
                </a:solidFill>
                <a:latin typeface="+mj-lt"/>
                <a:ea typeface="+mj-ea"/>
                <a:cs typeface="+mj-cs"/>
              </a:rPr>
              <a:t>: </a:t>
            </a:r>
            <a:br>
              <a:rPr lang="en-US" sz="4000" b="1" kern="1200" dirty="0">
                <a:solidFill>
                  <a:schemeClr val="accent6">
                    <a:lumMod val="40000"/>
                    <a:lumOff val="60000"/>
                  </a:schemeClr>
                </a:solidFill>
                <a:latin typeface="+mj-lt"/>
                <a:ea typeface="+mj-ea"/>
                <a:cs typeface="+mj-cs"/>
              </a:rPr>
            </a:br>
            <a:r>
              <a:rPr lang="en-US" sz="4000" b="1" kern="1200" dirty="0">
                <a:solidFill>
                  <a:schemeClr val="accent6">
                    <a:lumMod val="40000"/>
                    <a:lumOff val="60000"/>
                  </a:schemeClr>
                </a:solidFill>
                <a:latin typeface="+mj-lt"/>
                <a:ea typeface="+mj-ea"/>
                <a:cs typeface="+mj-cs"/>
              </a:rPr>
              <a:t>Debbie Skopek</a:t>
            </a:r>
            <a:br>
              <a:rPr lang="en-US" sz="4000" kern="1200" dirty="0">
                <a:solidFill>
                  <a:schemeClr val="accent6">
                    <a:lumMod val="40000"/>
                    <a:lumOff val="60000"/>
                  </a:schemeClr>
                </a:solidFill>
                <a:latin typeface="+mj-lt"/>
                <a:ea typeface="+mj-ea"/>
                <a:cs typeface="+mj-cs"/>
              </a:rPr>
            </a:br>
            <a:br>
              <a:rPr lang="en-US" sz="4000" kern="1200" dirty="0">
                <a:solidFill>
                  <a:schemeClr val="accent6">
                    <a:lumMod val="40000"/>
                    <a:lumOff val="60000"/>
                  </a:schemeClr>
                </a:solidFill>
                <a:latin typeface="+mj-lt"/>
                <a:ea typeface="+mj-ea"/>
                <a:cs typeface="+mj-cs"/>
              </a:rPr>
            </a:br>
            <a:r>
              <a:rPr lang="en-US" sz="4000" kern="1200" dirty="0">
                <a:solidFill>
                  <a:schemeClr val="accent6">
                    <a:lumMod val="40000"/>
                    <a:lumOff val="60000"/>
                  </a:schemeClr>
                </a:solidFill>
                <a:latin typeface="+mj-lt"/>
                <a:ea typeface="+mj-ea"/>
                <a:cs typeface="+mj-cs"/>
              </a:rPr>
              <a:t>Role and Responsibilities</a:t>
            </a:r>
          </a:p>
        </p:txBody>
      </p:sp>
      <p:grpSp>
        <p:nvGrpSpPr>
          <p:cNvPr id="10" name="Group 9">
            <a:extLst>
              <a:ext uri="{FF2B5EF4-FFF2-40B4-BE49-F238E27FC236}">
                <a16:creationId xmlns:a16="http://schemas.microsoft.com/office/drawing/2014/main" id="{8F3F9174-E2FD-4C98-B643-857596BA1A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32729" y="798423"/>
            <a:ext cx="6359271" cy="6059577"/>
            <a:chOff x="2285126" y="-1693523"/>
            <a:chExt cx="6359271" cy="6059577"/>
          </a:xfrm>
        </p:grpSpPr>
        <p:sp>
          <p:nvSpPr>
            <p:cNvPr id="11" name="Freeform 59">
              <a:extLst>
                <a:ext uri="{FF2B5EF4-FFF2-40B4-BE49-F238E27FC236}">
                  <a16:creationId xmlns:a16="http://schemas.microsoft.com/office/drawing/2014/main" id="{44669919-644B-4799-9AB6-7A2A2F170E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286127" y="-976413"/>
              <a:ext cx="1101799" cy="5342467"/>
            </a:xfrm>
            <a:custGeom>
              <a:avLst/>
              <a:gdLst>
                <a:gd name="connsiteX0" fmla="*/ 1101799 w 1101799"/>
                <a:gd name="connsiteY0" fmla="*/ 0 h 5342467"/>
                <a:gd name="connsiteX1" fmla="*/ 0 w 1101799"/>
                <a:gd name="connsiteY1" fmla="*/ 1141661 h 5342467"/>
                <a:gd name="connsiteX2" fmla="*/ 0 w 1101799"/>
                <a:gd name="connsiteY2" fmla="*/ 5342467 h 5342467"/>
                <a:gd name="connsiteX3" fmla="*/ 1039862 w 1101799"/>
                <a:gd name="connsiteY3" fmla="*/ 5342467 h 5342467"/>
                <a:gd name="connsiteX4" fmla="*/ 1101799 w 1101799"/>
                <a:gd name="connsiteY4" fmla="*/ 5278421 h 534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799" h="5342467">
                  <a:moveTo>
                    <a:pt x="1101799" y="0"/>
                  </a:moveTo>
                  <a:lnTo>
                    <a:pt x="0" y="1141661"/>
                  </a:lnTo>
                  <a:lnTo>
                    <a:pt x="0" y="5342467"/>
                  </a:lnTo>
                  <a:lnTo>
                    <a:pt x="1039862" y="5342467"/>
                  </a:lnTo>
                  <a:lnTo>
                    <a:pt x="1101799" y="527842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 name="Freeform 6">
              <a:extLst>
                <a:ext uri="{FF2B5EF4-FFF2-40B4-BE49-F238E27FC236}">
                  <a16:creationId xmlns:a16="http://schemas.microsoft.com/office/drawing/2014/main" id="{287676A4-07DE-42A0-980E-77FA40F49E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285126" y="-1425874"/>
              <a:ext cx="762170"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BC9AFEB-B9C2-4A5E-91E4-BD04223F5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566852" y="-1693523"/>
              <a:ext cx="485207"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6D837413-BE05-4604-8451-98E34D6293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2543739" y="-1692608"/>
              <a:ext cx="610065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EB94CCB7-B6BC-431A-89D9-4D49ABE47822}"/>
              </a:ext>
            </a:extLst>
          </p:cNvPr>
          <p:cNvSpPr>
            <a:spLocks noGrp="1"/>
          </p:cNvSpPr>
          <p:nvPr>
            <p:ph idx="4294967295"/>
          </p:nvPr>
        </p:nvSpPr>
        <p:spPr>
          <a:xfrm>
            <a:off x="6436188" y="807016"/>
            <a:ext cx="5431557" cy="5243967"/>
          </a:xfrm>
        </p:spPr>
        <p:txBody>
          <a:bodyPr vert="horz" lIns="91440" tIns="45720" rIns="91440" bIns="45720" rtlCol="0" anchor="ctr">
            <a:noAutofit/>
          </a:bodyPr>
          <a:lstStyle/>
          <a:p>
            <a:pPr marL="0" indent="0">
              <a:buNone/>
            </a:pPr>
            <a:r>
              <a:rPr lang="en-US" sz="2200" u="sng" dirty="0">
                <a:solidFill>
                  <a:srgbClr val="FFFFFF"/>
                </a:solidFill>
              </a:rPr>
              <a:t>What is the Covid-19 Human Resources Specialist’s role</a:t>
            </a:r>
            <a:r>
              <a:rPr lang="en-US" sz="2200" dirty="0">
                <a:solidFill>
                  <a:srgbClr val="FFFFFF"/>
                </a:solidFill>
              </a:rPr>
              <a:t>?</a:t>
            </a:r>
          </a:p>
          <a:p>
            <a:pPr marL="457200"/>
            <a:r>
              <a:rPr lang="en-US" sz="2200" dirty="0">
                <a:solidFill>
                  <a:srgbClr val="FFFFFF"/>
                </a:solidFill>
              </a:rPr>
              <a:t>All interactions will be completely confidential. </a:t>
            </a:r>
          </a:p>
          <a:p>
            <a:pPr marL="457200"/>
            <a:r>
              <a:rPr lang="en-US" sz="2200" dirty="0">
                <a:solidFill>
                  <a:srgbClr val="FFFFFF"/>
                </a:solidFill>
              </a:rPr>
              <a:t>Staff shall report to Ms. Skopek if they are experiencing Covid-19 symptoms and/or have a positive COVID-19 tests.         Phone: (570) 207-5670                                      Email: </a:t>
            </a:r>
            <a:r>
              <a:rPr lang="en-US" sz="2000" dirty="0">
                <a:solidFill>
                  <a:srgbClr val="FFFFFF"/>
                </a:solidFill>
              </a:rPr>
              <a:t>Deborah_Skopek@pamd.uscourts.gov</a:t>
            </a:r>
          </a:p>
          <a:p>
            <a:pPr marL="457200"/>
            <a:r>
              <a:rPr lang="en-US" sz="2200" dirty="0">
                <a:solidFill>
                  <a:srgbClr val="FFFFFF"/>
                </a:solidFill>
              </a:rPr>
              <a:t>Complete Covid-19 Case Form.</a:t>
            </a:r>
          </a:p>
          <a:p>
            <a:pPr marL="457200"/>
            <a:r>
              <a:rPr lang="en-US" sz="2200" dirty="0">
                <a:solidFill>
                  <a:srgbClr val="FFFFFF"/>
                </a:solidFill>
              </a:rPr>
              <a:t>Implement District Court contact tracing procedures.</a:t>
            </a:r>
          </a:p>
          <a:p>
            <a:pPr marL="457200"/>
            <a:r>
              <a:rPr lang="en-US" sz="2200" dirty="0">
                <a:solidFill>
                  <a:srgbClr val="FFFFFF"/>
                </a:solidFill>
              </a:rPr>
              <a:t>Debrief daily with Chief Judge or Clerk of Court.</a:t>
            </a:r>
          </a:p>
        </p:txBody>
      </p:sp>
    </p:spTree>
    <p:extLst>
      <p:ext uri="{BB962C8B-B14F-4D97-AF65-F5344CB8AC3E}">
        <p14:creationId xmlns:p14="http://schemas.microsoft.com/office/powerpoint/2010/main" val="173501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70F7EB-8021-41AD-A17A-964F44970174}"/>
              </a:ext>
            </a:extLst>
          </p:cNvPr>
          <p:cNvSpPr>
            <a:spLocks noGrp="1"/>
          </p:cNvSpPr>
          <p:nvPr>
            <p:ph type="title" idx="4294967295"/>
          </p:nvPr>
        </p:nvSpPr>
        <p:spPr>
          <a:xfrm>
            <a:off x="934872" y="982272"/>
            <a:ext cx="3388419" cy="4560970"/>
          </a:xfrm>
        </p:spPr>
        <p:txBody>
          <a:bodyPr vert="horz" lIns="91440" tIns="45720" rIns="91440" bIns="45720" rtlCol="0" anchor="ctr">
            <a:normAutofit/>
          </a:bodyPr>
          <a:lstStyle/>
          <a:p>
            <a:r>
              <a:rPr lang="en-US" sz="4000" b="1" kern="1200" dirty="0">
                <a:solidFill>
                  <a:schemeClr val="accent6">
                    <a:lumMod val="40000"/>
                    <a:lumOff val="60000"/>
                  </a:schemeClr>
                </a:solidFill>
                <a:latin typeface="+mj-lt"/>
                <a:ea typeface="+mj-ea"/>
                <a:cs typeface="+mj-cs"/>
              </a:rPr>
              <a:t>Staff Responsibilities</a:t>
            </a:r>
          </a:p>
        </p:txBody>
      </p:sp>
      <p:sp>
        <p:nvSpPr>
          <p:cNvPr id="1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0D0A013-32B5-43AA-8F6A-6A442F56F587}"/>
              </a:ext>
            </a:extLst>
          </p:cNvPr>
          <p:cNvSpPr>
            <a:spLocks noGrp="1"/>
          </p:cNvSpPr>
          <p:nvPr>
            <p:ph idx="4294967295"/>
          </p:nvPr>
        </p:nvSpPr>
        <p:spPr>
          <a:xfrm>
            <a:off x="4934934" y="1352302"/>
            <a:ext cx="6622445" cy="5251646"/>
          </a:xfrm>
        </p:spPr>
        <p:txBody>
          <a:bodyPr vert="horz" lIns="91440" tIns="45720" rIns="91440" bIns="45720" rtlCol="0" anchor="ctr">
            <a:normAutofit/>
          </a:bodyPr>
          <a:lstStyle/>
          <a:p>
            <a:r>
              <a:rPr lang="en-US" sz="2400" b="1" dirty="0">
                <a:solidFill>
                  <a:srgbClr val="FEFFFF"/>
                </a:solidFill>
              </a:rPr>
              <a:t>IF temperature &gt;100.4 </a:t>
            </a:r>
            <a:r>
              <a:rPr lang="en-US" sz="2400" i="1" dirty="0">
                <a:solidFill>
                  <a:srgbClr val="FEFFFF"/>
                </a:solidFill>
              </a:rPr>
              <a:t>OR</a:t>
            </a:r>
            <a:r>
              <a:rPr lang="en-US" sz="2400" b="1" dirty="0">
                <a:solidFill>
                  <a:srgbClr val="FEFFFF"/>
                </a:solidFill>
              </a:rPr>
              <a:t> exhibiting other signs </a:t>
            </a:r>
            <a:r>
              <a:rPr lang="en-US" sz="2400" dirty="0">
                <a:solidFill>
                  <a:srgbClr val="FEFFFF"/>
                </a:solidFill>
              </a:rPr>
              <a:t>of COVID-19 infection per CDC guidance, staff member shall:</a:t>
            </a:r>
          </a:p>
          <a:p>
            <a:pPr marL="571500" lvl="1" indent="-342900">
              <a:buFont typeface="+mj-lt"/>
              <a:buAutoNum type="arabicPeriod"/>
            </a:pPr>
            <a:r>
              <a:rPr lang="en-US" dirty="0">
                <a:solidFill>
                  <a:srgbClr val="FEFFFF"/>
                </a:solidFill>
              </a:rPr>
              <a:t>Stay Home.</a:t>
            </a:r>
          </a:p>
          <a:p>
            <a:pPr marL="571500" lvl="1" indent="-342900">
              <a:buFont typeface="+mj-lt"/>
              <a:buAutoNum type="arabicPeriod"/>
            </a:pPr>
            <a:r>
              <a:rPr lang="en-US" dirty="0">
                <a:solidFill>
                  <a:srgbClr val="FEFFFF"/>
                </a:solidFill>
              </a:rPr>
              <a:t>Self-report to Covid-19 Human Resources Specialist.</a:t>
            </a:r>
          </a:p>
          <a:p>
            <a:pPr marL="571500" lvl="1" indent="-342900">
              <a:buFont typeface="+mj-lt"/>
              <a:buAutoNum type="arabicPeriod"/>
            </a:pPr>
            <a:r>
              <a:rPr lang="en-US" dirty="0">
                <a:solidFill>
                  <a:srgbClr val="FEFFFF"/>
                </a:solidFill>
              </a:rPr>
              <a:t>Call physician and seek Covid-19 testing  ASAP.</a:t>
            </a:r>
          </a:p>
          <a:p>
            <a:endParaRPr lang="en-US" sz="2400" dirty="0">
              <a:solidFill>
                <a:srgbClr val="FEFFFF"/>
              </a:solidFill>
            </a:endParaRPr>
          </a:p>
          <a:p>
            <a:pPr marL="457200" lvl="1" indent="0">
              <a:buNone/>
            </a:pPr>
            <a:r>
              <a:rPr lang="en-US" sz="2000" dirty="0">
                <a:solidFill>
                  <a:schemeClr val="bg1">
                    <a:lumMod val="65000"/>
                  </a:schemeClr>
                </a:solidFill>
              </a:rPr>
              <a:t>https://www.cdc.gov/coronavirus/2019-ncov/symptoms-testing/symptoms.html </a:t>
            </a:r>
          </a:p>
        </p:txBody>
      </p:sp>
    </p:spTree>
    <p:extLst>
      <p:ext uri="{BB962C8B-B14F-4D97-AF65-F5344CB8AC3E}">
        <p14:creationId xmlns:p14="http://schemas.microsoft.com/office/powerpoint/2010/main" val="145030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1CD6-84C9-4F89-91FB-4745052E5624}"/>
              </a:ext>
            </a:extLst>
          </p:cNvPr>
          <p:cNvSpPr>
            <a:spLocks noGrp="1"/>
          </p:cNvSpPr>
          <p:nvPr>
            <p:ph type="title" idx="4294967295"/>
          </p:nvPr>
        </p:nvSpPr>
        <p:spPr>
          <a:xfrm>
            <a:off x="0" y="0"/>
            <a:ext cx="9677400" cy="927100"/>
          </a:xfrm>
          <a:solidFill>
            <a:schemeClr val="tx1"/>
          </a:solidFill>
        </p:spPr>
        <p:txBody>
          <a:bodyPr>
            <a:normAutofit/>
          </a:bodyPr>
          <a:lstStyle/>
          <a:p>
            <a:r>
              <a:rPr lang="en-US" sz="4000" b="1" dirty="0">
                <a:solidFill>
                  <a:schemeClr val="bg1">
                    <a:lumMod val="65000"/>
                  </a:schemeClr>
                </a:solidFill>
              </a:rPr>
              <a:t>Staff responsibilities (Cont.)	</a:t>
            </a:r>
          </a:p>
        </p:txBody>
      </p:sp>
      <p:sp>
        <p:nvSpPr>
          <p:cNvPr id="4" name="TextBox 3">
            <a:extLst>
              <a:ext uri="{FF2B5EF4-FFF2-40B4-BE49-F238E27FC236}">
                <a16:creationId xmlns:a16="http://schemas.microsoft.com/office/drawing/2014/main" id="{C33961B8-77AF-48FB-8E18-455BD317788F}"/>
              </a:ext>
            </a:extLst>
          </p:cNvPr>
          <p:cNvSpPr txBox="1"/>
          <p:nvPr/>
        </p:nvSpPr>
        <p:spPr>
          <a:xfrm>
            <a:off x="410307" y="1396023"/>
            <a:ext cx="11617569" cy="4185761"/>
          </a:xfrm>
          <a:prstGeom prst="rect">
            <a:avLst/>
          </a:prstGeom>
          <a:noFill/>
        </p:spPr>
        <p:txBody>
          <a:bodyPr wrap="square" rtlCol="0">
            <a:spAutoFit/>
          </a:bodyPr>
          <a:lstStyle/>
          <a:p>
            <a:endParaRPr lang="en-US" sz="2800" b="1" dirty="0">
              <a:solidFill>
                <a:schemeClr val="bg1"/>
              </a:solidFill>
            </a:endParaRPr>
          </a:p>
          <a:p>
            <a:r>
              <a:rPr lang="en-US" sz="2800" b="1" dirty="0">
                <a:solidFill>
                  <a:schemeClr val="bg1"/>
                </a:solidFill>
              </a:rPr>
              <a:t>Symptoms while in the office</a:t>
            </a:r>
            <a:r>
              <a:rPr lang="en-US" sz="2800" dirty="0">
                <a:solidFill>
                  <a:schemeClr val="bg1"/>
                </a:solidFill>
              </a:rPr>
              <a:t>: Immediately notify a supervisor or Clerk of Court via telephone. You will be sent home. The Covid-19 Human Resources Specialist will contact you and complete a Covid-19 case form.</a:t>
            </a:r>
          </a:p>
          <a:p>
            <a:endParaRPr lang="en-US" sz="2800" dirty="0">
              <a:solidFill>
                <a:schemeClr val="bg1"/>
              </a:solidFill>
            </a:endParaRPr>
          </a:p>
          <a:p>
            <a:r>
              <a:rPr lang="en-US" sz="2800" dirty="0">
                <a:solidFill>
                  <a:schemeClr val="bg1"/>
                </a:solidFill>
              </a:rPr>
              <a:t>Staff members may NOT return to work until they have met the *CDC criteria to discontinue home isolation and have consulted with a healthcare provider or local health department. </a:t>
            </a:r>
          </a:p>
          <a:p>
            <a:pPr algn="r"/>
            <a:r>
              <a:rPr lang="en-US" sz="2400" dirty="0">
                <a:solidFill>
                  <a:schemeClr val="bg1">
                    <a:lumMod val="75000"/>
                  </a:schemeClr>
                </a:solidFill>
                <a:hlinkClick r:id="rId2">
                  <a:extLst>
                    <a:ext uri="{A12FA001-AC4F-418D-AE19-62706E023703}">
                      <ahyp:hlinkClr xmlns:ahyp="http://schemas.microsoft.com/office/drawing/2018/hyperlinkcolor" val="tx"/>
                    </a:ext>
                  </a:extLst>
                </a:hlinkClick>
              </a:rPr>
              <a:t>* https://www.cdc.gov/coronavirus/2019-ncov/hcp/disposition-in-home-patients.html</a:t>
            </a:r>
            <a:endParaRPr lang="en-US" sz="2400" dirty="0">
              <a:solidFill>
                <a:schemeClr val="bg1">
                  <a:lumMod val="75000"/>
                </a:schemeClr>
              </a:solidFill>
            </a:endParaRPr>
          </a:p>
          <a:p>
            <a:endParaRPr lang="en-US" dirty="0"/>
          </a:p>
        </p:txBody>
      </p:sp>
    </p:spTree>
    <p:extLst>
      <p:ext uri="{BB962C8B-B14F-4D97-AF65-F5344CB8AC3E}">
        <p14:creationId xmlns:p14="http://schemas.microsoft.com/office/powerpoint/2010/main" val="16951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2" dur="500"/>
                                        <p:tgtEl>
                                          <p:spTgt spid="4">
                                            <p:txEl>
                                              <p:pRg st="3" end="3"/>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73D3AEB-8AA3-481D-9F6F-B80FE58DD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BD9FE98-387B-4EC6-A44D-C6F92303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B420D-223A-4357-AA4A-003C6C2A70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4" name="Oval 43">
              <a:extLst>
                <a:ext uri="{FF2B5EF4-FFF2-40B4-BE49-F238E27FC236}">
                  <a16:creationId xmlns:a16="http://schemas.microsoft.com/office/drawing/2014/main" id="{569B6719-4A3A-4DEC-A190-6611A41B4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C65BFA3-0719-427B-8870-26748E61E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BB203FB-4E3E-4392-BC79-3EA2FEE31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7C2D5BB-49AB-47DE-BA4F-97FAA5437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Oval 48">
            <a:extLst>
              <a:ext uri="{FF2B5EF4-FFF2-40B4-BE49-F238E27FC236}">
                <a16:creationId xmlns:a16="http://schemas.microsoft.com/office/drawing/2014/main" id="{205D069A-295F-435F-8B39-14D44D986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500000">
            <a:off x="99103" y="203612"/>
            <a:ext cx="6233807" cy="62338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442CE-86C8-4CF2-B54F-10180CC672ED}"/>
              </a:ext>
            </a:extLst>
          </p:cNvPr>
          <p:cNvSpPr>
            <a:spLocks noGrp="1"/>
          </p:cNvSpPr>
          <p:nvPr>
            <p:ph type="title"/>
          </p:nvPr>
        </p:nvSpPr>
        <p:spPr>
          <a:xfrm>
            <a:off x="711256" y="1913353"/>
            <a:ext cx="5079941" cy="3567072"/>
          </a:xfrm>
          <a:solidFill>
            <a:schemeClr val="tx1"/>
          </a:solidFill>
        </p:spPr>
        <p:txBody>
          <a:bodyPr anchor="ctr">
            <a:normAutofit/>
          </a:bodyPr>
          <a:lstStyle/>
          <a:p>
            <a:r>
              <a:rPr lang="en-US" sz="4000" b="1" dirty="0">
                <a:solidFill>
                  <a:schemeClr val="bg1">
                    <a:lumMod val="65000"/>
                  </a:schemeClr>
                </a:solidFill>
              </a:rPr>
              <a:t>Projected COOP Termination Date:</a:t>
            </a:r>
            <a:br>
              <a:rPr lang="en-US" sz="4000" b="1" dirty="0">
                <a:solidFill>
                  <a:schemeClr val="bg1">
                    <a:lumMod val="65000"/>
                  </a:schemeClr>
                </a:solidFill>
              </a:rPr>
            </a:br>
            <a:br>
              <a:rPr lang="en-US" sz="4000" b="1" dirty="0">
                <a:solidFill>
                  <a:schemeClr val="bg1">
                    <a:lumMod val="65000"/>
                  </a:schemeClr>
                </a:solidFill>
              </a:rPr>
            </a:br>
            <a:r>
              <a:rPr lang="en-US" sz="4000" b="1" dirty="0">
                <a:solidFill>
                  <a:schemeClr val="bg1">
                    <a:lumMod val="65000"/>
                  </a:schemeClr>
                </a:solidFill>
              </a:rPr>
              <a:t>Monday, June 1, 2020</a:t>
            </a:r>
            <a:br>
              <a:rPr lang="en-US" sz="4100" b="1" dirty="0">
                <a:solidFill>
                  <a:schemeClr val="bg1">
                    <a:lumMod val="65000"/>
                  </a:schemeClr>
                </a:solidFill>
              </a:rPr>
            </a:br>
            <a:endParaRPr lang="en-US" sz="4100" b="1" dirty="0">
              <a:solidFill>
                <a:schemeClr val="bg1">
                  <a:lumMod val="65000"/>
                </a:schemeClr>
              </a:solidFill>
            </a:endParaRPr>
          </a:p>
        </p:txBody>
      </p:sp>
      <p:sp>
        <p:nvSpPr>
          <p:cNvPr id="51" name="Rectangle 50">
            <a:extLst>
              <a:ext uri="{FF2B5EF4-FFF2-40B4-BE49-F238E27FC236}">
                <a16:creationId xmlns:a16="http://schemas.microsoft.com/office/drawing/2014/main" id="{14925E00-1519-483D-BEDE-3DB840745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D86A47AA-3999-4EE6-BC5C-502DAE57FE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4" name="Straight Connector 53">
              <a:extLst>
                <a:ext uri="{FF2B5EF4-FFF2-40B4-BE49-F238E27FC236}">
                  <a16:creationId xmlns:a16="http://schemas.microsoft.com/office/drawing/2014/main" id="{261D1278-3E86-430E-AC17-ECC407520B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6A6D283-6CA9-43BF-B874-D4398E7BB2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B0A4FFB-2DB0-4461-87AD-20DBE6BCE7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38731F8-C740-4802-8967-656BE04E94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AC26F14B-F98B-4B7D-AF0B-24D840F67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CA745027-6B11-4363-8A2E-CB8EB38EB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2" name="Straight Connector 61">
              <a:extLst>
                <a:ext uri="{FF2B5EF4-FFF2-40B4-BE49-F238E27FC236}">
                  <a16:creationId xmlns:a16="http://schemas.microsoft.com/office/drawing/2014/main" id="{BA55DA09-A260-44A9-B1D9-FAC678AD8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0D6225A-20C6-43EE-9E11-2D9FC11925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F11E7EE-ABBB-40C5-AD9F-7228BA656C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AA5D5FF-9E03-4A84-8627-0E744F5FC5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E5F28D5F-A1BB-4CEF-BC7B-A5D22B26754A}"/>
              </a:ext>
            </a:extLst>
          </p:cNvPr>
          <p:cNvSpPr>
            <a:spLocks noGrp="1"/>
          </p:cNvSpPr>
          <p:nvPr>
            <p:ph idx="1"/>
          </p:nvPr>
        </p:nvSpPr>
        <p:spPr>
          <a:xfrm>
            <a:off x="6289693" y="456439"/>
            <a:ext cx="5191051" cy="5900978"/>
          </a:xfrm>
          <a:solidFill>
            <a:schemeClr val="accent1"/>
          </a:solidFill>
        </p:spPr>
        <p:txBody>
          <a:bodyPr anchor="ctr">
            <a:normAutofit/>
          </a:bodyPr>
          <a:lstStyle/>
          <a:p>
            <a:pPr marL="0" indent="0">
              <a:buNone/>
            </a:pPr>
            <a:endParaRPr lang="en-US" sz="1800" dirty="0">
              <a:solidFill>
                <a:schemeClr val="bg1"/>
              </a:solidFill>
            </a:endParaRPr>
          </a:p>
          <a:p>
            <a:pPr marL="0" indent="0">
              <a:buNone/>
            </a:pPr>
            <a:r>
              <a:rPr lang="en-US" sz="3200" b="1" dirty="0">
                <a:solidFill>
                  <a:schemeClr val="bg1">
                    <a:lumMod val="65000"/>
                  </a:schemeClr>
                </a:solidFill>
              </a:rPr>
              <a:t>What does this mean</a:t>
            </a:r>
          </a:p>
          <a:p>
            <a:pPr marL="0" indent="0">
              <a:buNone/>
            </a:pPr>
            <a:r>
              <a:rPr lang="en-US" sz="3200" b="1" dirty="0">
                <a:solidFill>
                  <a:schemeClr val="bg1">
                    <a:lumMod val="65000"/>
                  </a:schemeClr>
                </a:solidFill>
              </a:rPr>
              <a:t>for you?</a:t>
            </a:r>
          </a:p>
          <a:p>
            <a:pPr marL="0" indent="0">
              <a:buNone/>
            </a:pPr>
            <a:endParaRPr lang="en-US" sz="3200" b="1" dirty="0">
              <a:solidFill>
                <a:schemeClr val="bg1">
                  <a:lumMod val="65000"/>
                </a:schemeClr>
              </a:solidFill>
            </a:endParaRPr>
          </a:p>
          <a:p>
            <a:pPr marL="0" indent="0">
              <a:buNone/>
            </a:pPr>
            <a:r>
              <a:rPr lang="en-US" dirty="0">
                <a:solidFill>
                  <a:schemeClr val="bg1"/>
                </a:solidFill>
              </a:rPr>
              <a:t>The present COOP activation Standing Order 20-10, will not be extended.</a:t>
            </a:r>
          </a:p>
          <a:p>
            <a:pPr marL="0" indent="0">
              <a:buNone/>
            </a:pPr>
            <a:r>
              <a:rPr lang="en-US" dirty="0">
                <a:solidFill>
                  <a:schemeClr val="bg1"/>
                </a:solidFill>
              </a:rPr>
              <a:t>Effective Monday, June 1, 2020, the court will begin slowly and safely phasing you back to work.</a:t>
            </a:r>
          </a:p>
          <a:p>
            <a:pPr marL="0" indent="0">
              <a:buNone/>
            </a:pPr>
            <a:r>
              <a:rPr lang="en-US" dirty="0">
                <a:solidFill>
                  <a:schemeClr val="bg1"/>
                </a:solidFill>
              </a:rPr>
              <a:t>We are committed to ensuring that this process is done with your well-being as the primary focus.</a:t>
            </a:r>
          </a:p>
        </p:txBody>
      </p:sp>
    </p:spTree>
    <p:extLst>
      <p:ext uri="{BB962C8B-B14F-4D97-AF65-F5344CB8AC3E}">
        <p14:creationId xmlns:p14="http://schemas.microsoft.com/office/powerpoint/2010/main" val="29507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Shape 2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285B36-22AE-4DA3-90BA-CDA9EB7C9026}"/>
              </a:ext>
            </a:extLst>
          </p:cNvPr>
          <p:cNvSpPr>
            <a:spLocks noGrp="1"/>
          </p:cNvSpPr>
          <p:nvPr>
            <p:ph type="title" idx="4294967295"/>
          </p:nvPr>
        </p:nvSpPr>
        <p:spPr>
          <a:xfrm>
            <a:off x="844062" y="982272"/>
            <a:ext cx="3479229" cy="4560970"/>
          </a:xfrm>
          <a:solidFill>
            <a:schemeClr val="tx1"/>
          </a:solidFill>
        </p:spPr>
        <p:txBody>
          <a:bodyPr vert="horz" lIns="91440" tIns="45720" rIns="91440" bIns="45720" rtlCol="0" anchor="ctr">
            <a:normAutofit/>
          </a:bodyPr>
          <a:lstStyle/>
          <a:p>
            <a:r>
              <a:rPr lang="en-US" sz="4000" b="1" kern="1200" dirty="0">
                <a:solidFill>
                  <a:schemeClr val="accent6">
                    <a:lumMod val="40000"/>
                    <a:lumOff val="60000"/>
                  </a:schemeClr>
                </a:solidFill>
                <a:latin typeface="+mj-lt"/>
                <a:ea typeface="+mj-ea"/>
                <a:cs typeface="+mj-cs"/>
              </a:rPr>
              <a:t>Will the office close if someone is suspected or confirmed to be Covid-19 positive?</a:t>
            </a:r>
          </a:p>
        </p:txBody>
      </p:sp>
      <p:sp>
        <p:nvSpPr>
          <p:cNvPr id="2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EDA4896-7EB0-43C3-8F6E-FACFB3C207C8}"/>
              </a:ext>
            </a:extLst>
          </p:cNvPr>
          <p:cNvSpPr>
            <a:spLocks noGrp="1"/>
          </p:cNvSpPr>
          <p:nvPr>
            <p:ph idx="4294967295"/>
          </p:nvPr>
        </p:nvSpPr>
        <p:spPr>
          <a:xfrm>
            <a:off x="5221862" y="1719618"/>
            <a:ext cx="5948831" cy="4334629"/>
          </a:xfrm>
        </p:spPr>
        <p:txBody>
          <a:bodyPr vert="horz" lIns="91440" tIns="45720" rIns="91440" bIns="45720" rtlCol="0" anchor="ctr">
            <a:noAutofit/>
          </a:bodyPr>
          <a:lstStyle/>
          <a:p>
            <a:r>
              <a:rPr lang="en-US" dirty="0">
                <a:solidFill>
                  <a:srgbClr val="FEFFFF"/>
                </a:solidFill>
              </a:rPr>
              <a:t>In most cases, CDC does not recommend closure.</a:t>
            </a:r>
          </a:p>
          <a:p>
            <a:r>
              <a:rPr lang="en-US" dirty="0">
                <a:solidFill>
                  <a:srgbClr val="FEFFFF"/>
                </a:solidFill>
              </a:rPr>
              <a:t>Ill staff members’ work space will be closed off and untouched for 24 hours.</a:t>
            </a:r>
          </a:p>
          <a:p>
            <a:r>
              <a:rPr lang="en-US" dirty="0">
                <a:solidFill>
                  <a:srgbClr val="FEFFFF"/>
                </a:solidFill>
              </a:rPr>
              <a:t>After 24 hour wait period, the work area will be cleaned and disinfected per CDC guidelines.</a:t>
            </a:r>
          </a:p>
        </p:txBody>
      </p:sp>
    </p:spTree>
    <p:extLst>
      <p:ext uri="{BB962C8B-B14F-4D97-AF65-F5344CB8AC3E}">
        <p14:creationId xmlns:p14="http://schemas.microsoft.com/office/powerpoint/2010/main" val="1681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D7C0D3-896F-4BBB-A220-33D724ED0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2AA3A18B-202B-4C39-BC9E-ED4D6E98D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3"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AC94672E-068C-4CF1-8438-22EA8E7C6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08004"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3B48638D-7038-4CAA-88F7-1E3494C4D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16688"/>
            <a:ext cx="6090256" cy="52892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EDFE05E-ABDE-466D-89E3-F393FEEFD824}"/>
              </a:ext>
            </a:extLst>
          </p:cNvPr>
          <p:cNvSpPr>
            <a:spLocks noGrp="1"/>
          </p:cNvSpPr>
          <p:nvPr>
            <p:ph type="title" idx="4294967295"/>
          </p:nvPr>
        </p:nvSpPr>
        <p:spPr>
          <a:xfrm>
            <a:off x="1090246" y="1159560"/>
            <a:ext cx="4138351" cy="4203510"/>
          </a:xfrm>
          <a:solidFill>
            <a:schemeClr val="tx1"/>
          </a:solidFill>
        </p:spPr>
        <p:txBody>
          <a:bodyPr vert="horz" lIns="91440" tIns="45720" rIns="91440" bIns="45720" rtlCol="0" anchor="ctr">
            <a:normAutofit/>
          </a:bodyPr>
          <a:lstStyle/>
          <a:p>
            <a:r>
              <a:rPr lang="en-US" sz="4000" b="1" dirty="0">
                <a:solidFill>
                  <a:schemeClr val="accent6">
                    <a:lumMod val="40000"/>
                    <a:lumOff val="60000"/>
                  </a:schemeClr>
                </a:solidFill>
              </a:rPr>
              <a:t>MDPA</a:t>
            </a:r>
            <a:r>
              <a:rPr lang="en-US" sz="4000" b="1" kern="1200" dirty="0">
                <a:solidFill>
                  <a:schemeClr val="accent6">
                    <a:lumMod val="40000"/>
                    <a:lumOff val="60000"/>
                  </a:schemeClr>
                </a:solidFill>
                <a:latin typeface="+mj-lt"/>
                <a:ea typeface="+mj-ea"/>
                <a:cs typeface="+mj-cs"/>
              </a:rPr>
              <a:t> Contact Tracing Procedures: </a:t>
            </a:r>
          </a:p>
        </p:txBody>
      </p:sp>
      <p:sp>
        <p:nvSpPr>
          <p:cNvPr id="16" name="Rectangle 8">
            <a:extLst>
              <a:ext uri="{FF2B5EF4-FFF2-40B4-BE49-F238E27FC236}">
                <a16:creationId xmlns:a16="http://schemas.microsoft.com/office/drawing/2014/main" id="{7BA74AD2-45D9-4D21-A436-71C6744C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66816" y="1352302"/>
            <a:ext cx="582213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EAFF9B5-8881-45D1-9ACF-D659CD3E2200}"/>
              </a:ext>
            </a:extLst>
          </p:cNvPr>
          <p:cNvSpPr>
            <a:spLocks noGrp="1"/>
          </p:cNvSpPr>
          <p:nvPr>
            <p:ph idx="4294967295"/>
          </p:nvPr>
        </p:nvSpPr>
        <p:spPr>
          <a:xfrm>
            <a:off x="6689353" y="1692322"/>
            <a:ext cx="5408861" cy="4813985"/>
          </a:xfrm>
        </p:spPr>
        <p:txBody>
          <a:bodyPr vert="horz" lIns="91440" tIns="45720" rIns="91440" bIns="45720" rtlCol="0" anchor="ctr">
            <a:normAutofit/>
          </a:bodyPr>
          <a:lstStyle/>
          <a:p>
            <a:pPr marL="0" indent="0">
              <a:buNone/>
            </a:pPr>
            <a:r>
              <a:rPr lang="en-US" sz="2000" b="1" dirty="0">
                <a:solidFill>
                  <a:srgbClr val="FEFFFF"/>
                </a:solidFill>
              </a:rPr>
              <a:t>Will I know if someone I work with is Covid-19 positive?</a:t>
            </a:r>
          </a:p>
          <a:p>
            <a:pPr marL="0"/>
            <a:r>
              <a:rPr lang="en-US" sz="2000" dirty="0">
                <a:solidFill>
                  <a:srgbClr val="FEFFFF"/>
                </a:solidFill>
              </a:rPr>
              <a:t>Yes. If a staff member is confirmed to have COVID-19, the Covid-19 Human Resources Specialist will notify those co-workers who were in “close contact” with an infected person per CDC guidelines.</a:t>
            </a:r>
          </a:p>
          <a:p>
            <a:pPr marL="0"/>
            <a:endParaRPr lang="en-US" sz="2000" dirty="0">
              <a:solidFill>
                <a:srgbClr val="FEFFFF"/>
              </a:solidFill>
            </a:endParaRPr>
          </a:p>
          <a:p>
            <a:pPr marL="0" indent="0">
              <a:buNone/>
            </a:pPr>
            <a:r>
              <a:rPr lang="en-US" sz="2000" b="1" dirty="0">
                <a:solidFill>
                  <a:srgbClr val="FEFFFF"/>
                </a:solidFill>
              </a:rPr>
              <a:t>What about my privacy?</a:t>
            </a:r>
          </a:p>
          <a:p>
            <a:pPr marL="0"/>
            <a:r>
              <a:rPr lang="en-US" sz="2000" dirty="0">
                <a:solidFill>
                  <a:srgbClr val="FEFFFF"/>
                </a:solidFill>
              </a:rPr>
              <a:t>The Covid-19 Human Resources Specialist will notify all staff members who were in “close contact” with a symptomatic Covid-19 person. As required by the Americans with Disabilities Act (ADA), confidentiality will be maintained unless the staff member requests otherwise.</a:t>
            </a:r>
          </a:p>
        </p:txBody>
      </p:sp>
    </p:spTree>
    <p:extLst>
      <p:ext uri="{BB962C8B-B14F-4D97-AF65-F5344CB8AC3E}">
        <p14:creationId xmlns:p14="http://schemas.microsoft.com/office/powerpoint/2010/main" val="583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Shape 2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285B36-22AE-4DA3-90BA-CDA9EB7C9026}"/>
              </a:ext>
            </a:extLst>
          </p:cNvPr>
          <p:cNvSpPr>
            <a:spLocks noGrp="1"/>
          </p:cNvSpPr>
          <p:nvPr>
            <p:ph type="title" idx="4294967295"/>
          </p:nvPr>
        </p:nvSpPr>
        <p:spPr>
          <a:xfrm>
            <a:off x="1021307" y="963478"/>
            <a:ext cx="3479229" cy="2384021"/>
          </a:xfrm>
          <a:solidFill>
            <a:schemeClr val="tx1"/>
          </a:solidFill>
        </p:spPr>
        <p:txBody>
          <a:bodyPr vert="horz" lIns="91440" tIns="45720" rIns="91440" bIns="45720" rtlCol="0" anchor="ctr">
            <a:normAutofit/>
          </a:bodyPr>
          <a:lstStyle/>
          <a:p>
            <a:r>
              <a:rPr lang="en-US" sz="4000" b="1" dirty="0">
                <a:solidFill>
                  <a:schemeClr val="accent6">
                    <a:lumMod val="40000"/>
                    <a:lumOff val="60000"/>
                  </a:schemeClr>
                </a:solidFill>
              </a:rPr>
              <a:t>POINTS TO REMEMBER:</a:t>
            </a:r>
            <a:endParaRPr lang="en-US" sz="4000" b="1" kern="1200" dirty="0">
              <a:solidFill>
                <a:schemeClr val="accent6">
                  <a:lumMod val="40000"/>
                  <a:lumOff val="60000"/>
                </a:schemeClr>
              </a:solidFill>
            </a:endParaRPr>
          </a:p>
        </p:txBody>
      </p:sp>
      <p:sp>
        <p:nvSpPr>
          <p:cNvPr id="2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EDA4896-7EB0-43C3-8F6E-FACFB3C207C8}"/>
              </a:ext>
            </a:extLst>
          </p:cNvPr>
          <p:cNvSpPr>
            <a:spLocks noGrp="1"/>
          </p:cNvSpPr>
          <p:nvPr>
            <p:ph idx="4294967295"/>
          </p:nvPr>
        </p:nvSpPr>
        <p:spPr>
          <a:xfrm>
            <a:off x="5221862" y="1719618"/>
            <a:ext cx="5948831" cy="4334629"/>
          </a:xfrm>
        </p:spPr>
        <p:txBody>
          <a:bodyPr vert="horz" lIns="91440" tIns="45720" rIns="91440" bIns="45720" rtlCol="0" anchor="ctr">
            <a:noAutofit/>
          </a:bodyPr>
          <a:lstStyle/>
          <a:p>
            <a:endParaRPr lang="en-US" dirty="0">
              <a:solidFill>
                <a:srgbClr val="FEFFFF"/>
              </a:solidFill>
            </a:endParaRPr>
          </a:p>
          <a:p>
            <a:r>
              <a:rPr lang="en-US" dirty="0">
                <a:solidFill>
                  <a:srgbClr val="FEFFFF"/>
                </a:solidFill>
              </a:rPr>
              <a:t>This is the view from May 22</a:t>
            </a:r>
            <a:r>
              <a:rPr lang="en-US" baseline="30000" dirty="0">
                <a:solidFill>
                  <a:srgbClr val="FEFFFF"/>
                </a:solidFill>
              </a:rPr>
              <a:t>nd</a:t>
            </a:r>
            <a:r>
              <a:rPr lang="en-US" dirty="0">
                <a:solidFill>
                  <a:srgbClr val="FEFFFF"/>
                </a:solidFill>
              </a:rPr>
              <a:t>. </a:t>
            </a:r>
          </a:p>
          <a:p>
            <a:r>
              <a:rPr lang="en-US" dirty="0">
                <a:solidFill>
                  <a:srgbClr val="FEFFFF"/>
                </a:solidFill>
              </a:rPr>
              <a:t>Expect adjustments as we move forward.</a:t>
            </a:r>
          </a:p>
          <a:p>
            <a:r>
              <a:rPr lang="en-US" dirty="0">
                <a:solidFill>
                  <a:srgbClr val="FEFFFF"/>
                </a:solidFill>
              </a:rPr>
              <a:t>We are committed to operating safely and well as we begin the process of phasing back to full operations in the coming weeks and months ahead.</a:t>
            </a:r>
          </a:p>
        </p:txBody>
      </p:sp>
    </p:spTree>
    <p:extLst>
      <p:ext uri="{BB962C8B-B14F-4D97-AF65-F5344CB8AC3E}">
        <p14:creationId xmlns:p14="http://schemas.microsoft.com/office/powerpoint/2010/main" val="37518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AC0B-082F-439F-BFE3-933B4C43EBA6}"/>
              </a:ext>
            </a:extLst>
          </p:cNvPr>
          <p:cNvSpPr>
            <a:spLocks noGrp="1"/>
          </p:cNvSpPr>
          <p:nvPr>
            <p:ph type="title"/>
          </p:nvPr>
        </p:nvSpPr>
        <p:spPr/>
        <p:txBody>
          <a:bodyPr/>
          <a:lstStyle/>
          <a:p>
            <a:r>
              <a:rPr lang="en-US" dirty="0">
                <a:solidFill>
                  <a:schemeClr val="bg1"/>
                </a:solidFill>
              </a:rPr>
              <a:t>PHASES TO RECOVERY</a:t>
            </a:r>
          </a:p>
        </p:txBody>
      </p:sp>
      <p:sp>
        <p:nvSpPr>
          <p:cNvPr id="3" name="Content Placeholder 2">
            <a:extLst>
              <a:ext uri="{FF2B5EF4-FFF2-40B4-BE49-F238E27FC236}">
                <a16:creationId xmlns:a16="http://schemas.microsoft.com/office/drawing/2014/main" id="{B7DD7D05-EB11-4E30-8845-7EDF060EAA66}"/>
              </a:ext>
            </a:extLst>
          </p:cNvPr>
          <p:cNvSpPr>
            <a:spLocks noGrp="1"/>
          </p:cNvSpPr>
          <p:nvPr>
            <p:ph idx="1"/>
          </p:nvPr>
        </p:nvSpPr>
        <p:spPr/>
        <p:txBody>
          <a:bodyPr/>
          <a:lstStyle/>
          <a:p>
            <a:pPr marL="0" indent="0">
              <a:buNone/>
            </a:pPr>
            <a:r>
              <a:rPr lang="en-US" dirty="0">
                <a:solidFill>
                  <a:schemeClr val="bg1"/>
                </a:solidFill>
              </a:rPr>
              <a:t>PHASE ONE</a:t>
            </a:r>
          </a:p>
          <a:p>
            <a:pPr marL="0" indent="0">
              <a:buNone/>
            </a:pPr>
            <a:endParaRPr lang="en-US" dirty="0">
              <a:solidFill>
                <a:schemeClr val="bg1"/>
              </a:solidFill>
            </a:endParaRPr>
          </a:p>
          <a:p>
            <a:pPr>
              <a:buFont typeface="Wingdings" panose="05000000000000000000" pitchFamily="2" charset="2"/>
              <a:buChar char="Ø"/>
            </a:pPr>
            <a:r>
              <a:rPr lang="en-US" dirty="0">
                <a:solidFill>
                  <a:schemeClr val="bg1"/>
                </a:solidFill>
              </a:rPr>
              <a:t>Strict social distancing and geographic isolation.</a:t>
            </a:r>
          </a:p>
          <a:p>
            <a:pPr>
              <a:buFont typeface="Wingdings" panose="05000000000000000000" pitchFamily="2" charset="2"/>
              <a:buChar char="Ø"/>
            </a:pPr>
            <a:r>
              <a:rPr lang="en-US" dirty="0">
                <a:solidFill>
                  <a:schemeClr val="bg1"/>
                </a:solidFill>
              </a:rPr>
              <a:t>Strict exposure control when in the courthouse.</a:t>
            </a:r>
          </a:p>
          <a:p>
            <a:pPr>
              <a:buFont typeface="Wingdings" panose="05000000000000000000" pitchFamily="2" charset="2"/>
              <a:buChar char="Ø"/>
            </a:pPr>
            <a:r>
              <a:rPr lang="en-US" dirty="0">
                <a:solidFill>
                  <a:schemeClr val="bg1"/>
                </a:solidFill>
              </a:rPr>
              <a:t>Strict six foot social distancing and group sizes of no more than ten people.</a:t>
            </a:r>
          </a:p>
          <a:p>
            <a:pPr>
              <a:buFont typeface="Wingdings" panose="05000000000000000000" pitchFamily="2" charset="2"/>
              <a:buChar char="Ø"/>
            </a:pPr>
            <a:r>
              <a:rPr lang="en-US" dirty="0">
                <a:solidFill>
                  <a:schemeClr val="bg1"/>
                </a:solidFill>
              </a:rPr>
              <a:t>Maximum flexibility with telework.</a:t>
            </a:r>
          </a:p>
          <a:p>
            <a:pPr>
              <a:buFont typeface="Wingdings" panose="05000000000000000000" pitchFamily="2" charset="2"/>
              <a:buChar char="Ø"/>
            </a:pPr>
            <a:endParaRPr lang="en-US" dirty="0">
              <a:solidFill>
                <a:schemeClr val="bg1"/>
              </a:solidFill>
            </a:endParaRPr>
          </a:p>
          <a:p>
            <a:pPr>
              <a:buFont typeface="Wingdings" panose="05000000000000000000" pitchFamily="2" charset="2"/>
              <a:buChar char="Ø"/>
            </a:pPr>
            <a:endParaRPr lang="en-US" dirty="0">
              <a:solidFill>
                <a:schemeClr val="bg1"/>
              </a:solidFill>
            </a:endParaRPr>
          </a:p>
        </p:txBody>
      </p:sp>
    </p:spTree>
    <p:extLst>
      <p:ext uri="{BB962C8B-B14F-4D97-AF65-F5344CB8AC3E}">
        <p14:creationId xmlns:p14="http://schemas.microsoft.com/office/powerpoint/2010/main" val="23320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BA609B-B322-4846-9C85-257AA570D617}"/>
              </a:ext>
            </a:extLst>
          </p:cNvPr>
          <p:cNvSpPr/>
          <p:nvPr/>
        </p:nvSpPr>
        <p:spPr>
          <a:xfrm>
            <a:off x="367259" y="487180"/>
            <a:ext cx="11677338" cy="5663089"/>
          </a:xfrm>
          <a:prstGeom prst="rect">
            <a:avLst/>
          </a:prstGeom>
        </p:spPr>
        <p:txBody>
          <a:bodyPr wrap="square">
            <a:spAutoFit/>
          </a:bodyPr>
          <a:lstStyle/>
          <a:p>
            <a:r>
              <a:rPr lang="en-US" sz="2800" dirty="0">
                <a:solidFill>
                  <a:schemeClr val="bg1"/>
                </a:solidFill>
              </a:rPr>
              <a:t>PHASE TWO</a:t>
            </a:r>
          </a:p>
          <a:p>
            <a:endParaRPr lang="en-US" dirty="0"/>
          </a:p>
          <a:p>
            <a:pPr marL="285750" indent="-285750">
              <a:buFont typeface="Wingdings" panose="05000000000000000000" pitchFamily="2" charset="2"/>
              <a:buChar char="Ø"/>
            </a:pPr>
            <a:r>
              <a:rPr lang="en-US" sz="2800" dirty="0">
                <a:solidFill>
                  <a:schemeClr val="bg1"/>
                </a:solidFill>
              </a:rPr>
              <a:t>Continue same criteria as phase one but to the greatest extent possible. Increase in on-site court proceedings.</a:t>
            </a:r>
          </a:p>
          <a:p>
            <a:endParaRPr lang="en-US" dirty="0">
              <a:solidFill>
                <a:schemeClr val="bg1"/>
              </a:solidFill>
            </a:endParaRPr>
          </a:p>
          <a:p>
            <a:endParaRPr lang="en-US" sz="2800" dirty="0">
              <a:solidFill>
                <a:schemeClr val="bg1"/>
              </a:solidFill>
            </a:endParaRPr>
          </a:p>
          <a:p>
            <a:r>
              <a:rPr lang="en-US" sz="2800" dirty="0">
                <a:solidFill>
                  <a:schemeClr val="bg1"/>
                </a:solidFill>
              </a:rPr>
              <a:t>PHASE THREE</a:t>
            </a:r>
          </a:p>
          <a:p>
            <a:endParaRPr lang="en-US" dirty="0">
              <a:solidFill>
                <a:schemeClr val="bg1"/>
              </a:solidFill>
            </a:endParaRPr>
          </a:p>
          <a:p>
            <a:pPr marL="285750" indent="-285750">
              <a:buFont typeface="Wingdings" panose="05000000000000000000" pitchFamily="2" charset="2"/>
              <a:buChar char="Ø"/>
            </a:pPr>
            <a:r>
              <a:rPr lang="en-US" sz="2800" dirty="0">
                <a:solidFill>
                  <a:schemeClr val="bg1"/>
                </a:solidFill>
              </a:rPr>
              <a:t>Lessen restrictions further.</a:t>
            </a:r>
          </a:p>
          <a:p>
            <a:endParaRPr lang="en-US" sz="2800" dirty="0">
              <a:solidFill>
                <a:schemeClr val="bg1"/>
              </a:solidFill>
            </a:endParaRPr>
          </a:p>
          <a:p>
            <a:endParaRPr lang="en-US" sz="2800" dirty="0">
              <a:solidFill>
                <a:schemeClr val="bg1"/>
              </a:solidFill>
            </a:endParaRPr>
          </a:p>
          <a:p>
            <a:r>
              <a:rPr lang="en-US" sz="2800" dirty="0">
                <a:solidFill>
                  <a:schemeClr val="bg1"/>
                </a:solidFill>
              </a:rPr>
              <a:t>PHASE FOUR</a:t>
            </a:r>
          </a:p>
          <a:p>
            <a:endParaRPr lang="en-US" sz="2800" dirty="0">
              <a:solidFill>
                <a:schemeClr val="bg1"/>
              </a:solidFill>
            </a:endParaRPr>
          </a:p>
          <a:p>
            <a:pPr marL="285750" indent="-285750">
              <a:buFont typeface="Wingdings" panose="05000000000000000000" pitchFamily="2" charset="2"/>
              <a:buChar char="Ø"/>
            </a:pPr>
            <a:r>
              <a:rPr lang="en-US" sz="2800" dirty="0">
                <a:solidFill>
                  <a:schemeClr val="bg1"/>
                </a:solidFill>
              </a:rPr>
              <a:t>Represents a full unrestricted return to normal operations and activities.</a:t>
            </a:r>
          </a:p>
        </p:txBody>
      </p:sp>
    </p:spTree>
    <p:extLst>
      <p:ext uri="{BB962C8B-B14F-4D97-AF65-F5344CB8AC3E}">
        <p14:creationId xmlns:p14="http://schemas.microsoft.com/office/powerpoint/2010/main" val="37141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1000"/>
                                        <p:tgtEl>
                                          <p:spTgt spid="2">
                                            <p:txEl>
                                              <p:pRg st="10" end="10"/>
                                            </p:txEl>
                                          </p:spTgt>
                                        </p:tgtEl>
                                      </p:cBhvr>
                                    </p:animEffect>
                                    <p:anim calcmode="lin" valueType="num">
                                      <p:cBhvr>
                                        <p:cTn id="3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1000"/>
                                        <p:tgtEl>
                                          <p:spTgt spid="2">
                                            <p:txEl>
                                              <p:pRg st="12" end="12"/>
                                            </p:txEl>
                                          </p:spTgt>
                                        </p:tgtEl>
                                      </p:cBhvr>
                                    </p:animEffect>
                                    <p:anim calcmode="lin" valueType="num">
                                      <p:cBhvr>
                                        <p:cTn id="4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112AC23-F046-4DC5-9B92-07CA6CC7C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5AAFE7-143D-45AC-B616-09521E0F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A5DB72-E109-4D37-B6DD-C328D5397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C34EE77-74D1-42B4-801B-40B35A68C1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4" name="Oval 23">
              <a:extLst>
                <a:ext uri="{FF2B5EF4-FFF2-40B4-BE49-F238E27FC236}">
                  <a16:creationId xmlns:a16="http://schemas.microsoft.com/office/drawing/2014/main" id="{12152B4E-1BCF-43D1-814C-F560CEB52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486774-B7FC-480F-9AAF-9F55F4C43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8FA6A4C-BA1F-4EF8-B3BD-F28CB66DE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BF89DB3-EA73-4FD0-AACB-5FE32C149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BAB203A-25C6-422F-9DB6-C69F0EE9F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74730A1-7A3A-4ACF-965D-A6DCEC7DB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EB2D1A1F-B200-4444-AE01-EFC97AF7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4" y="1042604"/>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70E4CB9D-2256-4786-8DDF-ADFBF3533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4" name="Straight Connector 33">
              <a:extLst>
                <a:ext uri="{FF2B5EF4-FFF2-40B4-BE49-F238E27FC236}">
                  <a16:creationId xmlns:a16="http://schemas.microsoft.com/office/drawing/2014/main" id="{180841E3-DFCC-429A-B907-8B06EDB1E9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54698A1-0C53-4620-97E1-B4689288CF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DBDFF7F-BD40-4085-952D-F6EC5908D9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F29CA06-4FE5-44A6-8D40-A9C36449CE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68E6F37-AE05-46BF-A77F-5505926E9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8D6F5ECB-975C-4A38-BD48-A3C2B38E9E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F36011-C922-4FD6-B09D-781A87054B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FD3DC2-6A33-4C9E-B0F5-5D6209717F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4F800E-82BC-4AEF-9F07-7F95C8B8C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7E0CEF4-EDB0-4F33-A21C-500D70349644}"/>
              </a:ext>
            </a:extLst>
          </p:cNvPr>
          <p:cNvSpPr>
            <a:spLocks noGrp="1"/>
          </p:cNvSpPr>
          <p:nvPr>
            <p:ph type="title"/>
          </p:nvPr>
        </p:nvSpPr>
        <p:spPr>
          <a:xfrm>
            <a:off x="630936" y="1781908"/>
            <a:ext cx="4621002" cy="2267022"/>
          </a:xfrm>
          <a:solidFill>
            <a:schemeClr val="tx1"/>
          </a:solidFill>
        </p:spPr>
        <p:txBody>
          <a:bodyPr anchor="ctr">
            <a:normAutofit/>
          </a:bodyPr>
          <a:lstStyle/>
          <a:p>
            <a:r>
              <a:rPr lang="en-US" sz="4000" b="1" dirty="0">
                <a:solidFill>
                  <a:schemeClr val="bg1">
                    <a:lumMod val="65000"/>
                  </a:schemeClr>
                </a:solidFill>
              </a:rPr>
              <a:t>Phase One: </a:t>
            </a:r>
            <a:br>
              <a:rPr lang="en-US" sz="4000" b="1" dirty="0">
                <a:solidFill>
                  <a:schemeClr val="bg1">
                    <a:lumMod val="65000"/>
                  </a:schemeClr>
                </a:solidFill>
              </a:rPr>
            </a:br>
            <a:r>
              <a:rPr lang="en-US" sz="4000" b="1" dirty="0">
                <a:solidFill>
                  <a:schemeClr val="bg1">
                    <a:lumMod val="65000"/>
                  </a:schemeClr>
                </a:solidFill>
              </a:rPr>
              <a:t>Limited Operations</a:t>
            </a:r>
          </a:p>
        </p:txBody>
      </p:sp>
      <p:sp>
        <p:nvSpPr>
          <p:cNvPr id="45" name="Rectangle 44">
            <a:extLst>
              <a:ext uri="{FF2B5EF4-FFF2-40B4-BE49-F238E27FC236}">
                <a16:creationId xmlns:a16="http://schemas.microsoft.com/office/drawing/2014/main" id="{C8D9C5DD-B8B3-46A0-8FBC-EE462F96C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2CFB43-E8F3-4354-940C-6D9324E36208}"/>
              </a:ext>
            </a:extLst>
          </p:cNvPr>
          <p:cNvSpPr>
            <a:spLocks noGrp="1"/>
          </p:cNvSpPr>
          <p:nvPr>
            <p:ph idx="1"/>
          </p:nvPr>
        </p:nvSpPr>
        <p:spPr>
          <a:xfrm>
            <a:off x="5688102" y="82061"/>
            <a:ext cx="5974654" cy="6670403"/>
          </a:xfrm>
          <a:solidFill>
            <a:schemeClr val="accent1"/>
          </a:solidFill>
        </p:spPr>
        <p:txBody>
          <a:bodyPr anchor="ctr">
            <a:normAutofit fontScale="77500" lnSpcReduction="20000"/>
          </a:bodyPr>
          <a:lstStyle/>
          <a:p>
            <a:pPr marL="457200" lvl="1" indent="0">
              <a:buNone/>
            </a:pPr>
            <a:r>
              <a:rPr lang="en-US" sz="1500" dirty="0">
                <a:solidFill>
                  <a:schemeClr val="bg1"/>
                </a:solidFill>
              </a:rPr>
              <a:t>	</a:t>
            </a:r>
          </a:p>
          <a:p>
            <a:pPr marL="0" indent="0">
              <a:buNone/>
            </a:pPr>
            <a:r>
              <a:rPr lang="en-US" sz="3200" b="1" dirty="0">
                <a:solidFill>
                  <a:schemeClr val="bg1"/>
                </a:solidFill>
                <a:latin typeface="+mj-lt"/>
              </a:rPr>
              <a:t>In-Court Proceedings: </a:t>
            </a:r>
            <a:r>
              <a:rPr lang="en-US" sz="3200" dirty="0">
                <a:solidFill>
                  <a:schemeClr val="bg1"/>
                </a:solidFill>
                <a:latin typeface="+mj-lt"/>
              </a:rPr>
              <a:t>May be scheduled sparingly and with great care. </a:t>
            </a:r>
          </a:p>
          <a:p>
            <a:pPr marL="0" indent="0">
              <a:buNone/>
            </a:pPr>
            <a:r>
              <a:rPr lang="en-US" sz="3200" dirty="0">
                <a:solidFill>
                  <a:schemeClr val="bg1"/>
                </a:solidFill>
                <a:latin typeface="+mj-lt"/>
              </a:rPr>
              <a:t>Jury trials, petty offense docket and in-person settlement conferences are not considered to be in phase one.</a:t>
            </a:r>
            <a:endParaRPr lang="en-US" sz="3000" b="1" dirty="0">
              <a:solidFill>
                <a:schemeClr val="bg1"/>
              </a:solidFill>
              <a:latin typeface="+mj-lt"/>
            </a:endParaRPr>
          </a:p>
          <a:p>
            <a:pPr lvl="1">
              <a:buFont typeface="Wingdings" panose="05000000000000000000" pitchFamily="2" charset="2"/>
              <a:buChar char="Ø"/>
            </a:pPr>
            <a:endParaRPr lang="en-US" sz="3000" dirty="0">
              <a:solidFill>
                <a:schemeClr val="bg1"/>
              </a:solidFill>
              <a:latin typeface="+mj-lt"/>
            </a:endParaRPr>
          </a:p>
          <a:p>
            <a:pPr lvl="1">
              <a:buFont typeface="Wingdings" panose="05000000000000000000" pitchFamily="2" charset="2"/>
              <a:buChar char="Ø"/>
            </a:pPr>
            <a:r>
              <a:rPr lang="en-US" sz="3200" dirty="0">
                <a:solidFill>
                  <a:schemeClr val="bg1"/>
                </a:solidFill>
                <a:latin typeface="+mj-lt"/>
              </a:rPr>
              <a:t>To the extent possible. Courtroom sharing should be avoided on the same day.  </a:t>
            </a:r>
          </a:p>
          <a:p>
            <a:pPr lvl="1">
              <a:buFont typeface="Wingdings" panose="05000000000000000000" pitchFamily="2" charset="2"/>
              <a:buChar char="Ø"/>
            </a:pPr>
            <a:r>
              <a:rPr lang="en-US" sz="3200" dirty="0">
                <a:solidFill>
                  <a:schemeClr val="bg1"/>
                </a:solidFill>
                <a:latin typeface="+mj-lt"/>
              </a:rPr>
              <a:t>A 20 minute break should be scheduled between each proceeding to give time to clear courtroom and observe cleaning protocols.</a:t>
            </a:r>
          </a:p>
          <a:p>
            <a:pPr lvl="1">
              <a:buFont typeface="Wingdings" panose="05000000000000000000" pitchFamily="2" charset="2"/>
              <a:buChar char="Ø"/>
            </a:pPr>
            <a:r>
              <a:rPr lang="en-US" sz="3200" dirty="0">
                <a:solidFill>
                  <a:schemeClr val="bg1"/>
                </a:solidFill>
                <a:latin typeface="+mj-lt"/>
              </a:rPr>
              <a:t>Prior to June 1, we will provide masking protocols for the phase one in-court proceedings.</a:t>
            </a:r>
          </a:p>
          <a:p>
            <a:pPr lvl="1">
              <a:buFont typeface="Wingdings" panose="05000000000000000000" pitchFamily="2" charset="2"/>
              <a:buChar char="Ø"/>
            </a:pPr>
            <a:r>
              <a:rPr lang="en-US" sz="3200" dirty="0">
                <a:solidFill>
                  <a:schemeClr val="bg1"/>
                </a:solidFill>
                <a:latin typeface="+mj-lt"/>
              </a:rPr>
              <a:t>Participants who arrive early for their appointed court session will be staged outside of the courtroom. </a:t>
            </a:r>
            <a:endParaRPr lang="en-US" sz="3000" dirty="0">
              <a:solidFill>
                <a:schemeClr val="bg1"/>
              </a:solidFill>
              <a:latin typeface="+mj-lt"/>
            </a:endParaRPr>
          </a:p>
          <a:p>
            <a:pPr marL="457200" lvl="1" indent="0">
              <a:buNone/>
            </a:pPr>
            <a:endParaRPr lang="en-US" sz="3000" dirty="0">
              <a:solidFill>
                <a:schemeClr val="bg1"/>
              </a:solidFill>
              <a:latin typeface="+mj-lt"/>
            </a:endParaRPr>
          </a:p>
          <a:p>
            <a:pPr marL="457200" lvl="1" indent="0">
              <a:buNone/>
            </a:pPr>
            <a:r>
              <a:rPr lang="en-US" sz="3000" dirty="0">
                <a:solidFill>
                  <a:schemeClr val="bg1"/>
                </a:solidFill>
                <a:latin typeface="+mj-lt"/>
              </a:rPr>
              <a:t>		</a:t>
            </a:r>
            <a:endParaRPr lang="en-US" sz="2600" dirty="0">
              <a:solidFill>
                <a:schemeClr val="bg1"/>
              </a:solidFill>
              <a:latin typeface="+mj-lt"/>
            </a:endParaRPr>
          </a:p>
        </p:txBody>
      </p:sp>
    </p:spTree>
    <p:extLst>
      <p:ext uri="{BB962C8B-B14F-4D97-AF65-F5344CB8AC3E}">
        <p14:creationId xmlns:p14="http://schemas.microsoft.com/office/powerpoint/2010/main" val="29625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112AC23-F046-4DC5-9B92-07CA6CC7C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5AAFE7-143D-45AC-B616-09521E0F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A5DB72-E109-4D37-B6DD-C328D5397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C34EE77-74D1-42B4-801B-40B35A68C1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4" name="Oval 23">
              <a:extLst>
                <a:ext uri="{FF2B5EF4-FFF2-40B4-BE49-F238E27FC236}">
                  <a16:creationId xmlns:a16="http://schemas.microsoft.com/office/drawing/2014/main" id="{12152B4E-1BCF-43D1-814C-F560CEB52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5486774-B7FC-480F-9AAF-9F55F4C43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8FA6A4C-BA1F-4EF8-B3BD-F28CB66DE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BF89DB3-EA73-4FD0-AACB-5FE32C149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CBAB203A-25C6-422F-9DB6-C69F0EE9F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74730A1-7A3A-4ACF-965D-A6DCEC7DB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EB2D1A1F-B200-4444-AE01-EFC97AF7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4" y="1042604"/>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70E4CB9D-2256-4786-8DDF-ADFBF3533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4" name="Straight Connector 33">
              <a:extLst>
                <a:ext uri="{FF2B5EF4-FFF2-40B4-BE49-F238E27FC236}">
                  <a16:creationId xmlns:a16="http://schemas.microsoft.com/office/drawing/2014/main" id="{180841E3-DFCC-429A-B907-8B06EDB1E9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54698A1-0C53-4620-97E1-B4689288CF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DBDFF7F-BD40-4085-952D-F6EC5908D9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F29CA06-4FE5-44A6-8D40-A9C36449CE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568E6F37-AE05-46BF-A77F-5505926E9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8D6F5ECB-975C-4A38-BD48-A3C2B38E9E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F36011-C922-4FD6-B09D-781A87054B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FD3DC2-6A33-4C9E-B0F5-5D6209717F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4F800E-82BC-4AEF-9F07-7F95C8B8C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7E0CEF4-EDB0-4F33-A21C-500D70349644}"/>
              </a:ext>
            </a:extLst>
          </p:cNvPr>
          <p:cNvSpPr>
            <a:spLocks noGrp="1"/>
          </p:cNvSpPr>
          <p:nvPr>
            <p:ph type="title"/>
          </p:nvPr>
        </p:nvSpPr>
        <p:spPr>
          <a:xfrm>
            <a:off x="244092" y="199296"/>
            <a:ext cx="7882871" cy="755440"/>
          </a:xfrm>
          <a:solidFill>
            <a:schemeClr val="tx1"/>
          </a:solidFill>
        </p:spPr>
        <p:txBody>
          <a:bodyPr anchor="ctr">
            <a:normAutofit/>
          </a:bodyPr>
          <a:lstStyle/>
          <a:p>
            <a:r>
              <a:rPr lang="en-US" sz="4000" b="1" dirty="0">
                <a:solidFill>
                  <a:schemeClr val="bg1">
                    <a:lumMod val="65000"/>
                  </a:schemeClr>
                </a:solidFill>
              </a:rPr>
              <a:t>Phase One: Limited Operations (Cont.)</a:t>
            </a:r>
          </a:p>
        </p:txBody>
      </p:sp>
      <p:sp>
        <p:nvSpPr>
          <p:cNvPr id="45" name="Rectangle 44">
            <a:extLst>
              <a:ext uri="{FF2B5EF4-FFF2-40B4-BE49-F238E27FC236}">
                <a16:creationId xmlns:a16="http://schemas.microsoft.com/office/drawing/2014/main" id="{C8D9C5DD-B8B3-46A0-8FBC-EE462F96C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2CFB43-E8F3-4354-940C-6D9324E36208}"/>
              </a:ext>
            </a:extLst>
          </p:cNvPr>
          <p:cNvSpPr>
            <a:spLocks noGrp="1"/>
          </p:cNvSpPr>
          <p:nvPr>
            <p:ph idx="1"/>
          </p:nvPr>
        </p:nvSpPr>
        <p:spPr>
          <a:xfrm>
            <a:off x="1091681" y="1133150"/>
            <a:ext cx="10898155" cy="5508215"/>
          </a:xfrm>
          <a:solidFill>
            <a:schemeClr val="accent1"/>
          </a:solidFill>
        </p:spPr>
        <p:txBody>
          <a:bodyPr anchor="ctr">
            <a:noAutofit/>
          </a:bodyPr>
          <a:lstStyle/>
          <a:p>
            <a:pPr marL="457200" lvl="1" indent="0">
              <a:lnSpc>
                <a:spcPct val="100000"/>
              </a:lnSpc>
              <a:buNone/>
            </a:pPr>
            <a:r>
              <a:rPr lang="en-US" sz="2150" b="1" u="sng" dirty="0">
                <a:solidFill>
                  <a:schemeClr val="bg1"/>
                </a:solidFill>
                <a:latin typeface="+mj-lt"/>
              </a:rPr>
              <a:t>Persons who satisfy one or more of the following criteria should not report to work:</a:t>
            </a:r>
          </a:p>
          <a:p>
            <a:pPr marL="457200" lvl="1" indent="0">
              <a:lnSpc>
                <a:spcPct val="100000"/>
              </a:lnSpc>
              <a:buNone/>
            </a:pPr>
            <a:r>
              <a:rPr lang="en-US" sz="2150" dirty="0">
                <a:solidFill>
                  <a:schemeClr val="bg1"/>
                </a:solidFill>
                <a:latin typeface="+mj-lt"/>
              </a:rPr>
              <a:t>• Persons subject to, living with, or caring for an individual who is subject to a Federal, State, or local quarantine or isolation order related to COVID-19.</a:t>
            </a:r>
          </a:p>
          <a:p>
            <a:pPr marL="457200" lvl="1" indent="0">
              <a:lnSpc>
                <a:spcPct val="100000"/>
              </a:lnSpc>
              <a:buNone/>
            </a:pPr>
            <a:endParaRPr lang="en-US" sz="2150" dirty="0">
              <a:solidFill>
                <a:schemeClr val="bg1"/>
              </a:solidFill>
              <a:latin typeface="+mj-lt"/>
            </a:endParaRPr>
          </a:p>
          <a:p>
            <a:pPr marL="457200" lvl="1" indent="0">
              <a:lnSpc>
                <a:spcPct val="100000"/>
              </a:lnSpc>
              <a:buNone/>
            </a:pPr>
            <a:r>
              <a:rPr lang="en-US" sz="2150" b="1" u="sng" dirty="0">
                <a:solidFill>
                  <a:schemeClr val="bg1"/>
                </a:solidFill>
                <a:latin typeface="+mj-lt"/>
              </a:rPr>
              <a:t>Human Resources Considerations:</a:t>
            </a:r>
          </a:p>
          <a:p>
            <a:pPr marL="457200" lvl="1" indent="0">
              <a:lnSpc>
                <a:spcPct val="100000"/>
              </a:lnSpc>
              <a:buNone/>
            </a:pPr>
            <a:r>
              <a:rPr lang="en-US" sz="2150" dirty="0">
                <a:solidFill>
                  <a:schemeClr val="bg1"/>
                </a:solidFill>
                <a:latin typeface="+mj-lt"/>
              </a:rPr>
              <a:t>• Persons advised by a health care provider to self-quarantine due to concerns related to COVID-19 or living with or caring for an individual who has been advised to self-quarantine.</a:t>
            </a:r>
          </a:p>
          <a:p>
            <a:pPr marL="457200" lvl="1" indent="0">
              <a:lnSpc>
                <a:spcPct val="100000"/>
              </a:lnSpc>
              <a:buNone/>
            </a:pPr>
            <a:r>
              <a:rPr lang="en-US" sz="2150" dirty="0">
                <a:solidFill>
                  <a:schemeClr val="bg1"/>
                </a:solidFill>
                <a:latin typeface="+mj-lt"/>
              </a:rPr>
              <a:t>• Persons considered “high risk” or living with or caring for an individual who is considered “high risk” where local health officials recommend such individuals remain at home due to concerns related to COVID-19.</a:t>
            </a:r>
          </a:p>
          <a:p>
            <a:pPr marL="457200" lvl="1" indent="0">
              <a:lnSpc>
                <a:spcPct val="100000"/>
              </a:lnSpc>
              <a:buNone/>
            </a:pPr>
            <a:r>
              <a:rPr lang="en-US" sz="2150" dirty="0">
                <a:solidFill>
                  <a:schemeClr val="bg1"/>
                </a:solidFill>
                <a:latin typeface="+mj-lt"/>
              </a:rPr>
              <a:t>• Persons experiencing symptoms of COVID-19 and seeking a medical diagnosis or living with or caring for an individual who is experiencing symptoms of COVID-19 and seeking a medical diagnosis.</a:t>
            </a:r>
          </a:p>
          <a:p>
            <a:pPr marL="457200" lvl="1" indent="0">
              <a:lnSpc>
                <a:spcPct val="100000"/>
              </a:lnSpc>
              <a:buNone/>
            </a:pPr>
            <a:r>
              <a:rPr lang="en-US" sz="2150" dirty="0">
                <a:solidFill>
                  <a:schemeClr val="bg1"/>
                </a:solidFill>
                <a:latin typeface="+mj-lt"/>
              </a:rPr>
              <a:t>• Persons caring for a child if the school or place of care of the child has been closed, or the childcare provider of such child is unavailable due to COVID-19 precautions.</a:t>
            </a:r>
          </a:p>
        </p:txBody>
      </p:sp>
    </p:spTree>
    <p:extLst>
      <p:ext uri="{BB962C8B-B14F-4D97-AF65-F5344CB8AC3E}">
        <p14:creationId xmlns:p14="http://schemas.microsoft.com/office/powerpoint/2010/main" val="316898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006F82-50D2-401C-BE85-FFEA1C196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034F32-09B4-47B4-B550-1F1CE3D53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F4AFB2F-2497-4DB2-A60F-E788B3F781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6" name="Oval 25">
              <a:extLst>
                <a:ext uri="{FF2B5EF4-FFF2-40B4-BE49-F238E27FC236}">
                  <a16:creationId xmlns:a16="http://schemas.microsoft.com/office/drawing/2014/main" id="{72E2F597-9C6F-4890-ADE1-C9459FBB0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4BE1975-28BD-4B94-A991-45F2FA10F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409AA24-7378-4D52-9431-4F47FBFD8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0BF4B71-BA54-4A81-A165-941602F17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B89BB7F-D536-4D43-92E2-8DBC93C8E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026BD94-3E38-4DB6-B7D6-290987FB0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6B99FEC-8247-4BAF-B0CF-62581B6EE36D}"/>
              </a:ext>
            </a:extLst>
          </p:cNvPr>
          <p:cNvSpPr>
            <a:spLocks noGrp="1"/>
          </p:cNvSpPr>
          <p:nvPr>
            <p:ph type="title"/>
          </p:nvPr>
        </p:nvSpPr>
        <p:spPr>
          <a:xfrm>
            <a:off x="822960" y="500580"/>
            <a:ext cx="10303602" cy="1435926"/>
          </a:xfrm>
          <a:solidFill>
            <a:schemeClr val="tx1"/>
          </a:solidFill>
        </p:spPr>
        <p:txBody>
          <a:bodyPr anchor="b">
            <a:normAutofit/>
          </a:bodyPr>
          <a:lstStyle/>
          <a:p>
            <a:r>
              <a:rPr lang="en-US" sz="4000" b="1" dirty="0">
                <a:solidFill>
                  <a:schemeClr val="bg1">
                    <a:lumMod val="65000"/>
                  </a:schemeClr>
                </a:solidFill>
              </a:rPr>
              <a:t>Phase One:</a:t>
            </a:r>
            <a:br>
              <a:rPr lang="en-US" sz="4000" b="1" dirty="0">
                <a:solidFill>
                  <a:schemeClr val="bg1">
                    <a:lumMod val="65000"/>
                  </a:schemeClr>
                </a:solidFill>
              </a:rPr>
            </a:br>
            <a:r>
              <a:rPr lang="en-US" sz="4000" b="1" dirty="0">
                <a:solidFill>
                  <a:schemeClr val="bg1">
                    <a:lumMod val="65000"/>
                  </a:schemeClr>
                </a:solidFill>
              </a:rPr>
              <a:t>How will court coverage assignments be made?</a:t>
            </a:r>
          </a:p>
        </p:txBody>
      </p:sp>
      <p:sp>
        <p:nvSpPr>
          <p:cNvPr id="33" name="Rectangle 32">
            <a:extLst>
              <a:ext uri="{FF2B5EF4-FFF2-40B4-BE49-F238E27FC236}">
                <a16:creationId xmlns:a16="http://schemas.microsoft.com/office/drawing/2014/main" id="{4FCECCE4-3046-4A76-B4C0-767A625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6F309B0-04E5-4883-9605-1364452C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6" name="Straight Connector 35">
              <a:extLst>
                <a:ext uri="{FF2B5EF4-FFF2-40B4-BE49-F238E27FC236}">
                  <a16:creationId xmlns:a16="http://schemas.microsoft.com/office/drawing/2014/main" id="{E11AE0B5-579B-4455-9159-4E4F0A8CCE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011DD2-D339-42A2-B916-5E9494D4A4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43332E-2051-4B76-BC37-83CA62919D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0359C-87A2-4B25-838D-8F833616F6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B406CD4F-C9AA-49AA-AA95-9CFFE505D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34039184-A11C-46AE-854D-8B2294436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4" name="Straight Connector 43">
              <a:extLst>
                <a:ext uri="{FF2B5EF4-FFF2-40B4-BE49-F238E27FC236}">
                  <a16:creationId xmlns:a16="http://schemas.microsoft.com/office/drawing/2014/main" id="{3D2F1956-BECA-4651-82AD-00D7D7F59D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3F1C39C-42B5-430D-84F0-7018DD01CE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A7D71D2-799A-4C6D-AD0E-D7BCF15E9F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C9B72C0-DA11-4A2F-BADC-5BD946CFD0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2EDD827C-9B2F-4DA5-A9BE-C6691EAAC199}"/>
              </a:ext>
            </a:extLst>
          </p:cNvPr>
          <p:cNvSpPr>
            <a:spLocks noGrp="1"/>
          </p:cNvSpPr>
          <p:nvPr>
            <p:ph idx="1"/>
          </p:nvPr>
        </p:nvSpPr>
        <p:spPr>
          <a:xfrm>
            <a:off x="4692291" y="2150540"/>
            <a:ext cx="6914918" cy="4107352"/>
          </a:xfrm>
          <a:solidFill>
            <a:schemeClr val="accent1"/>
          </a:solidFill>
        </p:spPr>
        <p:txBody>
          <a:bodyPr anchor="t">
            <a:normAutofit fontScale="92500" lnSpcReduction="20000"/>
          </a:bodyPr>
          <a:lstStyle/>
          <a:p>
            <a:pPr marL="0" indent="0">
              <a:buNone/>
            </a:pPr>
            <a:r>
              <a:rPr lang="en-US" sz="3200" b="1" u="sng" dirty="0">
                <a:solidFill>
                  <a:schemeClr val="bg1"/>
                </a:solidFill>
                <a:latin typeface="+mj-lt"/>
              </a:rPr>
              <a:t>Goal</a:t>
            </a:r>
            <a:r>
              <a:rPr lang="en-US" sz="3200" b="1" dirty="0">
                <a:solidFill>
                  <a:schemeClr val="bg1"/>
                </a:solidFill>
                <a:latin typeface="+mj-lt"/>
              </a:rPr>
              <a:t>: </a:t>
            </a:r>
          </a:p>
          <a:p>
            <a:pPr marL="0" indent="0">
              <a:buNone/>
            </a:pPr>
            <a:endParaRPr lang="en-US" sz="2400" dirty="0">
              <a:solidFill>
                <a:schemeClr val="bg1"/>
              </a:solidFill>
              <a:latin typeface="+mj-lt"/>
            </a:endParaRPr>
          </a:p>
          <a:p>
            <a:pPr marL="0" indent="0">
              <a:buNone/>
            </a:pPr>
            <a:r>
              <a:rPr lang="en-US" dirty="0">
                <a:solidFill>
                  <a:schemeClr val="bg1"/>
                </a:solidFill>
              </a:rPr>
              <a:t>Adequate coverage. Safely phased-in…</a:t>
            </a:r>
          </a:p>
          <a:p>
            <a:pPr marL="457200" lvl="1" indent="0">
              <a:buNone/>
            </a:pPr>
            <a:endParaRPr lang="en-US" dirty="0">
              <a:solidFill>
                <a:schemeClr val="bg1"/>
              </a:solidFill>
            </a:endParaRPr>
          </a:p>
          <a:p>
            <a:pPr lvl="1">
              <a:buFont typeface="Wingdings" panose="05000000000000000000" pitchFamily="2" charset="2"/>
              <a:buChar char="§"/>
            </a:pPr>
            <a:r>
              <a:rPr lang="en-US" dirty="0">
                <a:solidFill>
                  <a:schemeClr val="bg1"/>
                </a:solidFill>
              </a:rPr>
              <a:t>Staffing of Chambers will be at the discretion of the Judge.</a:t>
            </a:r>
          </a:p>
          <a:p>
            <a:pPr lvl="1">
              <a:buFont typeface="Wingdings" panose="05000000000000000000" pitchFamily="2" charset="2"/>
              <a:buChar char="§"/>
            </a:pPr>
            <a:r>
              <a:rPr lang="en-US" dirty="0">
                <a:solidFill>
                  <a:schemeClr val="bg1"/>
                </a:solidFill>
              </a:rPr>
              <a:t>Clerk’s office staff will be phased in on a rotational basis by each supervisor with consideration given to personal circumstances. Mail opening, receipt writing and order processing are considered essential functions. </a:t>
            </a:r>
          </a:p>
          <a:p>
            <a:pPr lvl="1">
              <a:buFont typeface="Wingdings" panose="05000000000000000000" pitchFamily="2" charset="2"/>
              <a:buChar char="§"/>
            </a:pPr>
            <a:r>
              <a:rPr lang="en-US" dirty="0">
                <a:solidFill>
                  <a:schemeClr val="bg1"/>
                </a:solidFill>
              </a:rPr>
              <a:t>Full-time in-court schedules are not anticipated and telework will remain the norm.</a:t>
            </a:r>
          </a:p>
          <a:p>
            <a:pPr marL="457200" lvl="1" indent="0">
              <a:buNone/>
            </a:pPr>
            <a:endParaRPr lang="en-US" dirty="0">
              <a:solidFill>
                <a:schemeClr val="bg1"/>
              </a:solidFill>
            </a:endParaRPr>
          </a:p>
          <a:p>
            <a:pPr marL="0" indent="0">
              <a:buNone/>
            </a:pPr>
            <a:endParaRPr lang="en-US" sz="1400" dirty="0">
              <a:solidFill>
                <a:schemeClr val="bg1"/>
              </a:solidFill>
            </a:endParaRPr>
          </a:p>
        </p:txBody>
      </p:sp>
    </p:spTree>
    <p:extLst>
      <p:ext uri="{BB962C8B-B14F-4D97-AF65-F5344CB8AC3E}">
        <p14:creationId xmlns:p14="http://schemas.microsoft.com/office/powerpoint/2010/main" val="38395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48435-ED2A-406A-84AD-0315679E0507}"/>
              </a:ext>
            </a:extLst>
          </p:cNvPr>
          <p:cNvSpPr>
            <a:spLocks noGrp="1"/>
          </p:cNvSpPr>
          <p:nvPr>
            <p:ph type="title" idx="4294967295"/>
          </p:nvPr>
        </p:nvSpPr>
        <p:spPr>
          <a:xfrm>
            <a:off x="327547" y="530460"/>
            <a:ext cx="7058305" cy="1624012"/>
          </a:xfrm>
          <a:solidFill>
            <a:schemeClr val="tx1"/>
          </a:solidFill>
        </p:spPr>
        <p:txBody>
          <a:bodyPr>
            <a:normAutofit/>
          </a:bodyPr>
          <a:lstStyle/>
          <a:p>
            <a:r>
              <a:rPr lang="en-US" sz="4000" b="1" dirty="0">
                <a:solidFill>
                  <a:schemeClr val="bg1">
                    <a:lumMod val="65000"/>
                  </a:schemeClr>
                </a:solidFill>
              </a:rPr>
              <a:t>Phase One: </a:t>
            </a:r>
            <a:br>
              <a:rPr lang="en-US" sz="4000" b="1" dirty="0">
                <a:solidFill>
                  <a:schemeClr val="bg1">
                    <a:lumMod val="65000"/>
                  </a:schemeClr>
                </a:solidFill>
              </a:rPr>
            </a:br>
            <a:r>
              <a:rPr lang="en-US" sz="4000" b="1" dirty="0">
                <a:solidFill>
                  <a:schemeClr val="bg1">
                    <a:lumMod val="65000"/>
                  </a:schemeClr>
                </a:solidFill>
              </a:rPr>
              <a:t>Keeping you safe in the office</a:t>
            </a:r>
          </a:p>
        </p:txBody>
      </p:sp>
      <p:sp>
        <p:nvSpPr>
          <p:cNvPr id="3" name="Content Placeholder 2">
            <a:extLst>
              <a:ext uri="{FF2B5EF4-FFF2-40B4-BE49-F238E27FC236}">
                <a16:creationId xmlns:a16="http://schemas.microsoft.com/office/drawing/2014/main" id="{B3CDCBB9-6DF5-4713-9A0F-837FDD064AE3}"/>
              </a:ext>
            </a:extLst>
          </p:cNvPr>
          <p:cNvSpPr>
            <a:spLocks noGrp="1"/>
          </p:cNvSpPr>
          <p:nvPr>
            <p:ph idx="4294967295"/>
          </p:nvPr>
        </p:nvSpPr>
        <p:spPr>
          <a:xfrm>
            <a:off x="7830964" y="677680"/>
            <a:ext cx="3871912" cy="5232400"/>
          </a:xfrm>
          <a:solidFill>
            <a:schemeClr val="accent1"/>
          </a:solidFill>
        </p:spPr>
        <p:txBody>
          <a:bodyPr anchor="ctr">
            <a:normAutofit/>
          </a:bodyPr>
          <a:lstStyle/>
          <a:p>
            <a:pPr marL="0" indent="0" algn="ctr">
              <a:buNone/>
            </a:pPr>
            <a:r>
              <a:rPr lang="en-US" sz="4000" dirty="0">
                <a:solidFill>
                  <a:srgbClr val="FFFFFF"/>
                </a:solidFill>
              </a:rPr>
              <a:t>Protocols</a:t>
            </a:r>
          </a:p>
          <a:p>
            <a:pPr marL="0" indent="0" algn="ctr">
              <a:buNone/>
            </a:pPr>
            <a:r>
              <a:rPr lang="en-US" sz="4000" dirty="0">
                <a:solidFill>
                  <a:srgbClr val="FFFFFF"/>
                </a:solidFill>
              </a:rPr>
              <a:t>and </a:t>
            </a:r>
          </a:p>
          <a:p>
            <a:pPr marL="0" indent="0" algn="ctr">
              <a:buNone/>
            </a:pPr>
            <a:r>
              <a:rPr lang="en-US" sz="4000" dirty="0">
                <a:solidFill>
                  <a:srgbClr val="FFFFFF"/>
                </a:solidFill>
              </a:rPr>
              <a:t>Best Practices</a:t>
            </a:r>
          </a:p>
        </p:txBody>
      </p:sp>
    </p:spTree>
    <p:extLst>
      <p:ext uri="{BB962C8B-B14F-4D97-AF65-F5344CB8AC3E}">
        <p14:creationId xmlns:p14="http://schemas.microsoft.com/office/powerpoint/2010/main" val="73704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7EB587F-C2B0-431C-A981-B8572CFBEFA3}"/>
              </a:ext>
            </a:extLst>
          </p:cNvPr>
          <p:cNvSpPr>
            <a:spLocks noGrp="1"/>
          </p:cNvSpPr>
          <p:nvPr>
            <p:ph type="title" idx="4294967295"/>
          </p:nvPr>
        </p:nvSpPr>
        <p:spPr>
          <a:xfrm>
            <a:off x="1178050" y="1406443"/>
            <a:ext cx="10344803" cy="4329030"/>
          </a:xfrm>
        </p:spPr>
        <p:txBody>
          <a:bodyPr vert="horz" lIns="91440" tIns="45720" rIns="91440" bIns="45720" rtlCol="0" anchor="ctr">
            <a:normAutofit/>
          </a:bodyPr>
          <a:lstStyle/>
          <a:p>
            <a:r>
              <a:rPr lang="en-US" sz="4000" b="1" dirty="0">
                <a:solidFill>
                  <a:srgbClr val="FFFFFF"/>
                </a:solidFill>
                <a:latin typeface="+mn-lt"/>
              </a:rPr>
              <a:t>YOU are key to keeping all of us safe</a:t>
            </a:r>
          </a:p>
        </p:txBody>
      </p:sp>
    </p:spTree>
    <p:extLst>
      <p:ext uri="{BB962C8B-B14F-4D97-AF65-F5344CB8AC3E}">
        <p14:creationId xmlns:p14="http://schemas.microsoft.com/office/powerpoint/2010/main" val="1946728631"/>
      </p:ext>
    </p:extLst>
  </p:cSld>
  <p:clrMapOvr>
    <a:masterClrMapping/>
  </p:clrMapOvr>
</p:sld>
</file>

<file path=ppt/theme/theme1.xml><?xml version="1.0" encoding="utf-8"?>
<a:theme xmlns:a="http://schemas.openxmlformats.org/drawingml/2006/main" name="Office Theme">
  <a:themeElements>
    <a:clrScheme name="Custom 1">
      <a:dk1>
        <a:srgbClr val="143F6A"/>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1592</TotalTime>
  <Words>1421</Words>
  <Application>Microsoft Office PowerPoint</Application>
  <PresentationFormat>Widescreen</PresentationFormat>
  <Paragraphs>131</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Covid-19 Recovery Plan: Safely Returning to the Courthouse</vt:lpstr>
      <vt:lpstr>Projected COOP Termination Date:  Monday, June 1, 2020 </vt:lpstr>
      <vt:lpstr>PHASES TO RECOVERY</vt:lpstr>
      <vt:lpstr>PowerPoint Presentation</vt:lpstr>
      <vt:lpstr>Phase One:  Limited Operations</vt:lpstr>
      <vt:lpstr>Phase One: Limited Operations (Cont.)</vt:lpstr>
      <vt:lpstr>Phase One: How will court coverage assignments be made?</vt:lpstr>
      <vt:lpstr>Phase One:  Keeping you safe in the office</vt:lpstr>
      <vt:lpstr>YOU are key to keeping all of us safe</vt:lpstr>
      <vt:lpstr>Social Distancing Protocol</vt:lpstr>
      <vt:lpstr>Personal Protective Equipment (PPE) Protocol</vt:lpstr>
      <vt:lpstr>Disinfection Protocols</vt:lpstr>
      <vt:lpstr>Work Stations </vt:lpstr>
      <vt:lpstr> The other areas…  </vt:lpstr>
      <vt:lpstr>Protocols for Common Areas</vt:lpstr>
      <vt:lpstr>MDPA Protocols for Symptomatic or  Covid-19 Positive staff:  Everything you need to know.</vt:lpstr>
      <vt:lpstr>MDPA Covid-19 Human Resources Specialist:  Debbie Skopek  Role and Responsibilities</vt:lpstr>
      <vt:lpstr>Staff Responsibilities</vt:lpstr>
      <vt:lpstr>Staff responsibilities (Cont.) </vt:lpstr>
      <vt:lpstr>Will the office close if someone is suspected or confirmed to be Covid-19 positive?</vt:lpstr>
      <vt:lpstr>MDPA Contact Tracing Procedures: </vt:lpstr>
      <vt:lpstr>POINTS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Recovery Plan: Safely Returning to Work</dc:title>
  <dc:creator>Marc Dufresne</dc:creator>
  <cp:lastModifiedBy>John Pivovarnick</cp:lastModifiedBy>
  <cp:revision>139</cp:revision>
  <cp:lastPrinted>2020-05-19T20:39:02Z</cp:lastPrinted>
  <dcterms:created xsi:type="dcterms:W3CDTF">2020-05-12T17:42:20Z</dcterms:created>
  <dcterms:modified xsi:type="dcterms:W3CDTF">2020-12-01T15:05:22Z</dcterms:modified>
</cp:coreProperties>
</file>